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74" r:id="rId8"/>
    <p:sldId id="271" r:id="rId9"/>
    <p:sldId id="270" r:id="rId10"/>
    <p:sldId id="269" r:id="rId11"/>
    <p:sldId id="267" r:id="rId12"/>
    <p:sldId id="268" r:id="rId13"/>
    <p:sldId id="261" r:id="rId14"/>
    <p:sldId id="257" r:id="rId15"/>
    <p:sldId id="258" r:id="rId16"/>
    <p:sldId id="259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330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25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9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31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9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9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7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1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7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2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3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7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1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1D2CD-9F53-4ACD-8D3A-61DF9C2454E1}" type="datetimeFigureOut">
              <a:rPr lang="en-US" smtClean="0"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C9BA45-A223-467D-A1A4-874BA6B81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2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speakers.com/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www.nar.realtor/leadership.ns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r.realtor/about-nar/leadership-and-staff/leadership-academy/application-instructions" TargetMode="External"/><Relationship Id="rId5" Type="http://schemas.openxmlformats.org/officeDocument/2006/relationships/hyperlink" Target="http://www.wcr.org/network-tools/leadership-development-training/" TargetMode="External"/><Relationship Id="rId4" Type="http://schemas.openxmlformats.org/officeDocument/2006/relationships/hyperlink" Target="http://www.wcr.org/events/national-conferenc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cr.org/events/national-conferen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r.realtor/leadershp.nsf" TargetMode="External"/><Relationship Id="rId3" Type="http://schemas.openxmlformats.org/officeDocument/2006/relationships/hyperlink" Target="https://www.nsaglac.org/find-a-speaker/speaker-search/" TargetMode="External"/><Relationship Id="rId7" Type="http://schemas.openxmlformats.org/officeDocument/2006/relationships/hyperlink" Target="https://www.nar.realtor/national-leadership" TargetMode="External"/><Relationship Id="rId2" Type="http://schemas.openxmlformats.org/officeDocument/2006/relationships/hyperlink" Target="https://www.nationalspeake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pnonprofits.com/lists/best-nonprofits-on-the-web/" TargetMode="External"/><Relationship Id="rId5" Type="http://schemas.openxmlformats.org/officeDocument/2006/relationships/hyperlink" Target="http://www.wcr.org/leadership.aspx" TargetMode="External"/><Relationship Id="rId4" Type="http://schemas.openxmlformats.org/officeDocument/2006/relationships/hyperlink" Target="http://www.wcr.org/" TargetMode="External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F49C-C188-4716-825D-3DACF00EF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189" y="2919664"/>
            <a:ext cx="8750366" cy="20288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Host Your Own Leadership Fair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Presented by National Project Team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Team Chair – Melanie Akey – Brentwood, CA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Co-Chair – Angelica Reyes - Reno, NV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F2FC5-9490-4575-8FC2-078C6EDA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96" y="336653"/>
            <a:ext cx="4216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5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F49C-C188-4716-825D-3DACF00EF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4717" y="3860457"/>
            <a:ext cx="10544783" cy="165501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MATERIALS</a:t>
            </a:r>
            <a:br>
              <a:rPr lang="en-US" sz="80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Presented By: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Rian Haag – Reno, NV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Angelica Reyes – Reno, NV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F2FC5-9490-4575-8FC2-078C6EDA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96" y="336653"/>
            <a:ext cx="4216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6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ED1-C887-46B9-B13B-5FC19D9C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7389" y="-1423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2DF5C-2C71-4E8D-BA32-3D48C77E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5" y="1879242"/>
            <a:ext cx="11723427" cy="48354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National Women’s Council of Realtors® – 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Leadership Identification and Development Application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State and Local Association of Realtors® Applications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National Association of Realtors® Leadership Application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Chamber of Commerce Information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City / State / Local Information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Tent Cards (each table) i.e., NAR, State, Local etc.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Flyers, Programs, Website References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7" y="-1"/>
            <a:ext cx="3088944" cy="88388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2DCE8-0D5F-4CAF-BACD-55DD0460B98E}"/>
              </a:ext>
            </a:extLst>
          </p:cNvPr>
          <p:cNvSpPr txBox="1"/>
          <p:nvPr/>
        </p:nvSpPr>
        <p:spPr>
          <a:xfrm>
            <a:off x="504732" y="1061413"/>
            <a:ext cx="9700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“SUGGESTED PRINT ITEMS”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ED1-C887-46B9-B13B-5FC19D9C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7713" y="-17590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2DF5C-2C71-4E8D-BA32-3D48C77E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22" y="1744057"/>
            <a:ext cx="11702955" cy="427635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7400" b="1" dirty="0">
                <a:solidFill>
                  <a:schemeClr val="tx1"/>
                </a:solidFill>
              </a:rPr>
              <a:t>State and Local Leadership by Association (NAR List)</a:t>
            </a:r>
          </a:p>
          <a:p>
            <a:pPr marL="0" indent="0">
              <a:buNone/>
            </a:pPr>
            <a:r>
              <a:rPr lang="en-US" sz="7400" b="1" dirty="0">
                <a:solidFill>
                  <a:schemeClr val="tx1"/>
                </a:solidFill>
                <a:hlinkClick r:id="rId2"/>
              </a:rPr>
              <a:t>https://www.nar.realtor/leadership.nsf</a:t>
            </a:r>
            <a:endParaRPr lang="en-US" sz="7400" b="1" dirty="0">
              <a:solidFill>
                <a:schemeClr val="tx1"/>
              </a:solidFill>
            </a:endParaRPr>
          </a:p>
          <a:p>
            <a:r>
              <a:rPr lang="en-US" sz="7400" b="1" dirty="0">
                <a:solidFill>
                  <a:schemeClr val="tx1"/>
                </a:solidFill>
              </a:rPr>
              <a:t>National Speakers Bureau</a:t>
            </a:r>
          </a:p>
          <a:p>
            <a:pPr marL="0" indent="0">
              <a:buNone/>
            </a:pPr>
            <a:r>
              <a:rPr lang="en-US" sz="8000" u="sng" dirty="0">
                <a:hlinkClick r:id="rId3"/>
              </a:rPr>
              <a:t>https://www.nationalspeakers.com/</a:t>
            </a:r>
            <a:endParaRPr lang="en-US" sz="7400" b="1" dirty="0">
              <a:solidFill>
                <a:schemeClr val="tx1"/>
              </a:solidFill>
            </a:endParaRPr>
          </a:p>
          <a:p>
            <a:r>
              <a:rPr lang="en-US" sz="7400" b="1" dirty="0">
                <a:solidFill>
                  <a:schemeClr val="tx1"/>
                </a:solidFill>
              </a:rPr>
              <a:t>Women’s Council of Realtors® Project Team Materials</a:t>
            </a:r>
          </a:p>
          <a:p>
            <a:pPr marL="0" indent="0">
              <a:buNone/>
            </a:pPr>
            <a:r>
              <a:rPr lang="en-US" sz="7400" b="1" dirty="0">
                <a:solidFill>
                  <a:schemeClr val="tx1"/>
                </a:solidFill>
                <a:hlinkClick r:id="rId4"/>
              </a:rPr>
              <a:t>http://www.wcr.org/events/national-conference/</a:t>
            </a:r>
            <a:endParaRPr lang="en-US" sz="7400" b="1" dirty="0">
              <a:solidFill>
                <a:schemeClr val="tx1"/>
              </a:solidFill>
            </a:endParaRPr>
          </a:p>
          <a:p>
            <a:r>
              <a:rPr lang="en-US" sz="7400" b="1" dirty="0">
                <a:solidFill>
                  <a:schemeClr val="tx1"/>
                </a:solidFill>
              </a:rPr>
              <a:t>Women’s Council of Realtors® Leadership</a:t>
            </a:r>
          </a:p>
          <a:p>
            <a:pPr marL="0" indent="0">
              <a:buNone/>
            </a:pPr>
            <a:r>
              <a:rPr lang="en-US" sz="6200" dirty="0">
                <a:solidFill>
                  <a:schemeClr val="tx1"/>
                </a:solidFill>
                <a:hlinkClick r:id="rId5"/>
              </a:rPr>
              <a:t>http://www.wcr.org/network-tools/leadership-development-training/</a:t>
            </a:r>
            <a:endParaRPr lang="en-US" sz="6200" dirty="0">
              <a:solidFill>
                <a:schemeClr val="tx1"/>
              </a:solidFill>
            </a:endParaRPr>
          </a:p>
          <a:p>
            <a:r>
              <a:rPr lang="en-US" sz="7400" b="1" dirty="0">
                <a:solidFill>
                  <a:schemeClr val="tx1"/>
                </a:solidFill>
              </a:rPr>
              <a:t>National Association of Realtors® Application</a:t>
            </a:r>
          </a:p>
          <a:p>
            <a:pPr marL="0" indent="0">
              <a:buNone/>
            </a:pPr>
            <a:r>
              <a:rPr lang="en-US" sz="5000" u="sng" dirty="0">
                <a:hlinkClick r:id="rId6"/>
              </a:rPr>
              <a:t>https://www.nar.realtor/about-nar/leadership-and-staff/leadership-academy/application-instructions</a:t>
            </a:r>
            <a:endParaRPr lang="en-US" sz="5000" u="sng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7" y="-1"/>
            <a:ext cx="3088944" cy="88388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2DCE8-0D5F-4CAF-BACD-55DD0460B98E}"/>
              </a:ext>
            </a:extLst>
          </p:cNvPr>
          <p:cNvSpPr txBox="1"/>
          <p:nvPr/>
        </p:nvSpPr>
        <p:spPr>
          <a:xfrm>
            <a:off x="749742" y="860172"/>
            <a:ext cx="9700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“WEBSITE REFERENCE”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F49C-C188-4716-825D-3DACF00EF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2999875"/>
            <a:ext cx="9955055" cy="251560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LOGISTICS</a:t>
            </a:r>
            <a:br>
              <a:rPr lang="en-US" sz="80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Presented By: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Stacey Krolak – Scottsdale, AZ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Linda Arvanitis – Ocala, FL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F2FC5-9490-4575-8FC2-078C6EDA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96" y="336653"/>
            <a:ext cx="4216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4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ED1-C887-46B9-B13B-5FC19D9C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06326" y="-14315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2DF5C-2C71-4E8D-BA32-3D48C77E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87" y="2023557"/>
            <a:ext cx="9528313" cy="428513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0070C0"/>
                </a:solidFill>
              </a:rPr>
              <a:t>LOCATION LOCATION LOCATION!!!!!!</a:t>
            </a:r>
          </a:p>
          <a:p>
            <a:pPr marL="0" indent="0">
              <a:buNone/>
            </a:pPr>
            <a:r>
              <a:rPr lang="en-US" sz="2800" dirty="0"/>
              <a:t>   i.e., FREE, strategic sponsor location, local city/county       </a:t>
            </a:r>
          </a:p>
          <a:p>
            <a:pPr marL="0" indent="0">
              <a:buNone/>
            </a:pPr>
            <a:r>
              <a:rPr lang="en-US" sz="2800" dirty="0"/>
              <a:t>   offices, share workspace (Co Hoots, Office Bowl)</a:t>
            </a:r>
          </a:p>
          <a:p>
            <a:r>
              <a:rPr lang="en-US" sz="2800" dirty="0">
                <a:solidFill>
                  <a:schemeClr val="tx1"/>
                </a:solidFill>
              </a:rPr>
              <a:t>Space Size</a:t>
            </a:r>
            <a:r>
              <a:rPr lang="en-US" sz="2800" dirty="0"/>
              <a:t>: Small, Medium, Large</a:t>
            </a:r>
          </a:p>
          <a:p>
            <a:r>
              <a:rPr lang="en-US" sz="2800" dirty="0"/>
              <a:t>Breakout Session Space </a:t>
            </a:r>
          </a:p>
          <a:p>
            <a:r>
              <a:rPr lang="en-US" sz="2800" dirty="0"/>
              <a:t>Accessibility – drive time, parking, convenience</a:t>
            </a:r>
          </a:p>
          <a:p>
            <a:endParaRPr lang="en-US" sz="2400" dirty="0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35" y="0"/>
            <a:ext cx="3386369" cy="96899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D832F8-88CB-486B-846F-260932D71908}"/>
              </a:ext>
            </a:extLst>
          </p:cNvPr>
          <p:cNvSpPr txBox="1"/>
          <p:nvPr/>
        </p:nvSpPr>
        <p:spPr>
          <a:xfrm>
            <a:off x="383209" y="1830103"/>
            <a:ext cx="97005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“Venue Selection (Selecting The Right Space)”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ED1-C887-46B9-B13B-5FC19D9C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7389" y="-1423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2DF5C-2C71-4E8D-BA32-3D48C77E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32" y="1879242"/>
            <a:ext cx="11382468" cy="44669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American Flag, AV Equipment, Podium or Dais on stage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   (be sure attendees able to see speaker from anywhere in the room)</a:t>
            </a:r>
          </a:p>
          <a:p>
            <a:r>
              <a:rPr lang="en-US" sz="3000" dirty="0">
                <a:solidFill>
                  <a:schemeClr val="tx1"/>
                </a:solidFill>
              </a:rPr>
              <a:t>Room Setup (Speakers) –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   Round table (more intimate), On Stage Panel, Rotation of Speakers </a:t>
            </a:r>
          </a:p>
          <a:p>
            <a:r>
              <a:rPr lang="en-US" sz="3000" dirty="0">
                <a:solidFill>
                  <a:schemeClr val="tx1"/>
                </a:solidFill>
              </a:rPr>
              <a:t>Determine Event Length -  (Lunch or refreshments provided) </a:t>
            </a:r>
          </a:p>
          <a:p>
            <a:r>
              <a:rPr lang="en-US" sz="3000" dirty="0">
                <a:solidFill>
                  <a:schemeClr val="tx1"/>
                </a:solidFill>
              </a:rPr>
              <a:t>Strategic Sponsorship for event?</a:t>
            </a:r>
          </a:p>
          <a:p>
            <a:r>
              <a:rPr lang="en-US" sz="3000" dirty="0">
                <a:solidFill>
                  <a:schemeClr val="tx1"/>
                </a:solidFill>
              </a:rPr>
              <a:t>Agenda Timeline – helps keep speakers on track and event</a:t>
            </a:r>
          </a:p>
          <a:p>
            <a:r>
              <a:rPr lang="en-US" sz="3000" dirty="0">
                <a:solidFill>
                  <a:schemeClr val="tx1"/>
                </a:solidFill>
              </a:rPr>
              <a:t>Booth Interaction for Speakers After Event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7" y="-1"/>
            <a:ext cx="3088944" cy="88388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2DCE8-0D5F-4CAF-BACD-55DD0460B98E}"/>
              </a:ext>
            </a:extLst>
          </p:cNvPr>
          <p:cNvSpPr txBox="1"/>
          <p:nvPr/>
        </p:nvSpPr>
        <p:spPr>
          <a:xfrm>
            <a:off x="504732" y="1153746"/>
            <a:ext cx="9700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“SETUP AND MUST HAVES”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ED1-C887-46B9-B13B-5FC19D9C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7389" y="-1423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2DF5C-2C71-4E8D-BA32-3D48C77E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32" y="1879242"/>
            <a:ext cx="11382468" cy="480816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Price of Event – Free, Member Pricing, Future Member Pricing</a:t>
            </a:r>
          </a:p>
          <a:p>
            <a:r>
              <a:rPr lang="en-US" sz="3000" dirty="0">
                <a:solidFill>
                  <a:schemeClr val="tx1"/>
                </a:solidFill>
              </a:rPr>
              <a:t>Registration table, sign-in sheets, name tags</a:t>
            </a:r>
          </a:p>
          <a:p>
            <a:r>
              <a:rPr lang="en-US" sz="3000" dirty="0">
                <a:solidFill>
                  <a:schemeClr val="tx1"/>
                </a:solidFill>
              </a:rPr>
              <a:t>Handout, PowerPoint Presentation or Both?</a:t>
            </a:r>
          </a:p>
          <a:p>
            <a:r>
              <a:rPr lang="en-US" sz="3000" dirty="0">
                <a:solidFill>
                  <a:schemeClr val="tx1"/>
                </a:solidFill>
              </a:rPr>
              <a:t>Speaker Bio, Headshot and Link to Website/Blog</a:t>
            </a:r>
          </a:p>
          <a:p>
            <a:r>
              <a:rPr lang="en-US" sz="3000" dirty="0">
                <a:solidFill>
                  <a:schemeClr val="tx1"/>
                </a:solidFill>
              </a:rPr>
              <a:t>Interactive Speaker Discussion (Q &amp; A) – How much time?</a:t>
            </a:r>
          </a:p>
          <a:p>
            <a:r>
              <a:rPr lang="en-US" sz="3000" dirty="0">
                <a:solidFill>
                  <a:schemeClr val="tx1"/>
                </a:solidFill>
              </a:rPr>
              <a:t>Volunteers – Members, Strategic Partners? How Many?</a:t>
            </a:r>
          </a:p>
          <a:p>
            <a:r>
              <a:rPr lang="en-US" sz="3000" dirty="0">
                <a:solidFill>
                  <a:schemeClr val="tx1"/>
                </a:solidFill>
              </a:rPr>
              <a:t>Time Keepers For Speakers</a:t>
            </a:r>
          </a:p>
          <a:p>
            <a:r>
              <a:rPr lang="en-US" sz="3000" dirty="0">
                <a:solidFill>
                  <a:schemeClr val="tx1"/>
                </a:solidFill>
              </a:rPr>
              <a:t>Recorded Event and/or Facebook Live </a:t>
            </a:r>
          </a:p>
          <a:p>
            <a:r>
              <a:rPr lang="en-US" sz="3000" dirty="0">
                <a:solidFill>
                  <a:schemeClr val="tx1"/>
                </a:solidFill>
              </a:rPr>
              <a:t>Make It Upbeat – play music in between speakers</a:t>
            </a:r>
          </a:p>
          <a:p>
            <a:r>
              <a:rPr lang="en-US" sz="3000" dirty="0">
                <a:solidFill>
                  <a:schemeClr val="tx1"/>
                </a:solidFill>
              </a:rPr>
              <a:t>RELAX and ENJOY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7" y="-1"/>
            <a:ext cx="3088944" cy="88388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2DCE8-0D5F-4CAF-BACD-55DD0460B98E}"/>
              </a:ext>
            </a:extLst>
          </p:cNvPr>
          <p:cNvSpPr txBox="1"/>
          <p:nvPr/>
        </p:nvSpPr>
        <p:spPr>
          <a:xfrm>
            <a:off x="504732" y="1061413"/>
            <a:ext cx="9700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“CHECKLIST”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60" y="0"/>
            <a:ext cx="4159340" cy="119017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Content Placeholder 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02843F31-6F59-422F-AA2B-6A0F8A819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65" y="913173"/>
            <a:ext cx="1150748" cy="1380898"/>
          </a:xfrm>
        </p:spPr>
      </p:pic>
      <p:pic>
        <p:nvPicPr>
          <p:cNvPr id="9" name="Picture 8" descr="A person wearing a dress&#10;&#10;Description generated with very high confidence">
            <a:extLst>
              <a:ext uri="{FF2B5EF4-FFF2-40B4-BE49-F238E27FC236}">
                <a16:creationId xmlns:a16="http://schemas.microsoft.com/office/drawing/2014/main" id="{490EC3C3-6F66-406F-A580-3DEF6783A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67" y="2794000"/>
            <a:ext cx="1270000" cy="1270000"/>
          </a:xfrm>
          <a:prstGeom prst="rect">
            <a:avLst/>
          </a:prstGeom>
        </p:spPr>
      </p:pic>
      <p:pic>
        <p:nvPicPr>
          <p:cNvPr id="11" name="Picture 10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0AD117FC-4ECB-4A93-B61F-4D108BE06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64" y="4913022"/>
            <a:ext cx="1198690" cy="1358534"/>
          </a:xfrm>
          <a:prstGeom prst="rect">
            <a:avLst/>
          </a:prstGeom>
        </p:spPr>
      </p:pic>
      <p:pic>
        <p:nvPicPr>
          <p:cNvPr id="13" name="Picture 12" descr="A person who is smiling and looking at the camera&#10;&#10;Description generated with very high confidence">
            <a:extLst>
              <a:ext uri="{FF2B5EF4-FFF2-40B4-BE49-F238E27FC236}">
                <a16:creationId xmlns:a16="http://schemas.microsoft.com/office/drawing/2014/main" id="{59CFC3F4-3F98-4821-AF7D-B54FEA3E3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82" y="2704313"/>
            <a:ext cx="1317164" cy="1380898"/>
          </a:xfrm>
          <a:prstGeom prst="rect">
            <a:avLst/>
          </a:prstGeom>
        </p:spPr>
      </p:pic>
      <p:pic>
        <p:nvPicPr>
          <p:cNvPr id="15" name="Picture 1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A5DB20D6-1B25-4EDB-8FB9-B605F0747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54" y="2815211"/>
            <a:ext cx="1317164" cy="1270000"/>
          </a:xfrm>
          <a:prstGeom prst="rect">
            <a:avLst/>
          </a:prstGeom>
        </p:spPr>
      </p:pic>
      <p:pic>
        <p:nvPicPr>
          <p:cNvPr id="17" name="Picture 1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D312D66C-28A7-4AE3-B8F6-13088A9C9A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16" y="4901840"/>
            <a:ext cx="1380899" cy="1380899"/>
          </a:xfrm>
          <a:prstGeom prst="rect">
            <a:avLst/>
          </a:prstGeom>
        </p:spPr>
      </p:pic>
      <p:pic>
        <p:nvPicPr>
          <p:cNvPr id="19" name="Picture 18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3F352F0C-A51D-4FFE-93C2-CDAABDB575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72" y="4879475"/>
            <a:ext cx="1198690" cy="1380899"/>
          </a:xfrm>
          <a:prstGeom prst="rect">
            <a:avLst/>
          </a:prstGeom>
        </p:spPr>
      </p:pic>
      <p:pic>
        <p:nvPicPr>
          <p:cNvPr id="21" name="Picture 20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636850FE-AA2B-4A09-9F0E-4CC05D37C1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77" y="913173"/>
            <a:ext cx="1324379" cy="148992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F0B0D98-8F7A-40FC-A7C9-D950DAE3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6312" y="-1306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PROJECT TEAM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C8190-17E0-4267-BF2B-13F80951802C}"/>
              </a:ext>
            </a:extLst>
          </p:cNvPr>
          <p:cNvSpPr txBox="1"/>
          <p:nvPr/>
        </p:nvSpPr>
        <p:spPr>
          <a:xfrm>
            <a:off x="2755128" y="2351379"/>
            <a:ext cx="166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Melanie </a:t>
            </a:r>
            <a:r>
              <a:rPr lang="en-US" b="1" dirty="0" err="1"/>
              <a:t>Akey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CA7FCB-08B0-4E1D-B9E1-75B14904FEC0}"/>
              </a:ext>
            </a:extLst>
          </p:cNvPr>
          <p:cNvSpPr txBox="1"/>
          <p:nvPr/>
        </p:nvSpPr>
        <p:spPr>
          <a:xfrm>
            <a:off x="5716279" y="2382430"/>
            <a:ext cx="177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Angelica Reyes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4FB5E0-B992-4F44-9153-B69B1966A89D}"/>
              </a:ext>
            </a:extLst>
          </p:cNvPr>
          <p:cNvSpPr txBox="1"/>
          <p:nvPr/>
        </p:nvSpPr>
        <p:spPr>
          <a:xfrm>
            <a:off x="1177400" y="4137290"/>
            <a:ext cx="166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Stacey </a:t>
            </a:r>
            <a:r>
              <a:rPr lang="en-US" b="1" dirty="0" err="1"/>
              <a:t>Krolak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4454D8-80F1-4715-ABE4-522D8F356967}"/>
              </a:ext>
            </a:extLst>
          </p:cNvPr>
          <p:cNvSpPr txBox="1"/>
          <p:nvPr/>
        </p:nvSpPr>
        <p:spPr>
          <a:xfrm>
            <a:off x="3468875" y="4101871"/>
            <a:ext cx="166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Rian Haag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182956-3F1B-4000-A1E7-17CBBC5E3E63}"/>
              </a:ext>
            </a:extLst>
          </p:cNvPr>
          <p:cNvSpPr txBox="1"/>
          <p:nvPr/>
        </p:nvSpPr>
        <p:spPr>
          <a:xfrm>
            <a:off x="5491516" y="4123431"/>
            <a:ext cx="179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Linda </a:t>
            </a:r>
            <a:r>
              <a:rPr lang="en-US" b="1" dirty="0" err="1"/>
              <a:t>Arvanitis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4F7E78-87C0-403A-83F5-87C789A5B0AD}"/>
              </a:ext>
            </a:extLst>
          </p:cNvPr>
          <p:cNvSpPr txBox="1"/>
          <p:nvPr/>
        </p:nvSpPr>
        <p:spPr>
          <a:xfrm>
            <a:off x="1018572" y="6308625"/>
            <a:ext cx="23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Kathy Wade Turner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363C16-022E-43D4-87FD-80F7068B2254}"/>
              </a:ext>
            </a:extLst>
          </p:cNvPr>
          <p:cNvSpPr txBox="1"/>
          <p:nvPr/>
        </p:nvSpPr>
        <p:spPr>
          <a:xfrm>
            <a:off x="4265103" y="6308625"/>
            <a:ext cx="260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Fiona </a:t>
            </a:r>
            <a:r>
              <a:rPr lang="en-US" b="1" dirty="0" err="1"/>
              <a:t>Theseira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C4C9ED-4E30-4F73-8830-5EB887D89B24}"/>
              </a:ext>
            </a:extLst>
          </p:cNvPr>
          <p:cNvSpPr txBox="1"/>
          <p:nvPr/>
        </p:nvSpPr>
        <p:spPr>
          <a:xfrm>
            <a:off x="7596297" y="6308625"/>
            <a:ext cx="23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Katie McCartney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5CEEB-ACF7-4730-9F44-0495DC5E2E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26" y="2748418"/>
            <a:ext cx="1085391" cy="1326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2E08DD-479B-41AA-9E87-6D19B043991E}"/>
              </a:ext>
            </a:extLst>
          </p:cNvPr>
          <p:cNvSpPr txBox="1"/>
          <p:nvPr/>
        </p:nvSpPr>
        <p:spPr>
          <a:xfrm>
            <a:off x="7782991" y="4102310"/>
            <a:ext cx="166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Amy Menrad</a:t>
            </a:r>
          </a:p>
        </p:txBody>
      </p:sp>
    </p:spTree>
    <p:extLst>
      <p:ext uri="{BB962C8B-B14F-4D97-AF65-F5344CB8AC3E}">
        <p14:creationId xmlns:p14="http://schemas.microsoft.com/office/powerpoint/2010/main" val="265158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3F2CB-F3AC-4349-9B89-4331A54B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2160589"/>
            <a:ext cx="9946106" cy="3880773"/>
          </a:xfrm>
        </p:spPr>
        <p:txBody>
          <a:bodyPr/>
          <a:lstStyle/>
          <a:p>
            <a:pPr algn="ctr"/>
            <a:r>
              <a:rPr lang="en-US" sz="3200" dirty="0"/>
              <a:t>To access Leadership Fair Materials visit:</a:t>
            </a:r>
          </a:p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  <a:hlinkClick r:id="rId2"/>
              </a:rPr>
              <a:t>http://www.wcr.org/events/national-conference/</a:t>
            </a:r>
            <a:endParaRPr lang="en-US" sz="3200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5896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F49C-C188-4716-825D-3DACF00EF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4717" y="2807368"/>
            <a:ext cx="10544783" cy="270810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SPEAKERS</a:t>
            </a:r>
            <a:br>
              <a:rPr lang="en-US" sz="80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Presented By: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Rian Haag – Reno, NV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Fiona Theseira– San Diego, CA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F2FC5-9490-4575-8FC2-078C6EDA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96" y="336653"/>
            <a:ext cx="4216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1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ED1-C887-46B9-B13B-5FC19D9C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7389" y="-1423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2DF5C-2C71-4E8D-BA32-3D48C77E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5" y="1879242"/>
            <a:ext cx="11723427" cy="4835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National Women’s Council of Realtors® – </a:t>
            </a:r>
            <a:r>
              <a:rPr lang="en-US" sz="2400" b="1" dirty="0">
                <a:solidFill>
                  <a:schemeClr val="tx1"/>
                </a:solidFill>
              </a:rPr>
              <a:t>(change yearly)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President, Line Officers, Executive Committee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State Women’s Council of Realtors® </a:t>
            </a:r>
            <a:r>
              <a:rPr lang="en-US" sz="2400" b="1" dirty="0">
                <a:solidFill>
                  <a:schemeClr val="tx1"/>
                </a:solidFill>
              </a:rPr>
              <a:t>(change yearly)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President and Line Officers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National Association of Realtors®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President, Leadership Academy, RPAC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State Association of Realtors®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Local Association of Realtors®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7" y="-1"/>
            <a:ext cx="3088944" cy="88388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2DCE8-0D5F-4CAF-BACD-55DD0460B98E}"/>
              </a:ext>
            </a:extLst>
          </p:cNvPr>
          <p:cNvSpPr txBox="1"/>
          <p:nvPr/>
        </p:nvSpPr>
        <p:spPr>
          <a:xfrm>
            <a:off x="504732" y="1061413"/>
            <a:ext cx="9700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“REALTOR® ORGANIZATIONS”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ED1-C887-46B9-B13B-5FC19D9C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7389" y="-1423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2DF5C-2C71-4E8D-BA32-3D48C77E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5" y="1879242"/>
            <a:ext cx="11723427" cy="4835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STATE – Treasurer, Board of Equalization and Assembly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Candidate, Current or Prior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CITY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Mayor, Council, Planning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LOCAL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Chamber of Commerce, Builder’s Association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CHARITY / NON-PROFIT’S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7" y="-1"/>
            <a:ext cx="3088944" cy="88388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2DCE8-0D5F-4CAF-BACD-55DD0460B98E}"/>
              </a:ext>
            </a:extLst>
          </p:cNvPr>
          <p:cNvSpPr txBox="1"/>
          <p:nvPr/>
        </p:nvSpPr>
        <p:spPr>
          <a:xfrm>
            <a:off x="318448" y="1061413"/>
            <a:ext cx="9700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“CITY / STATE / LOCAL”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ED1-C887-46B9-B13B-5FC19D9C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00668" y="-21845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2DF5C-2C71-4E8D-BA32-3D48C77E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23" y="1467166"/>
            <a:ext cx="11723427" cy="592882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7400" b="1" dirty="0">
                <a:solidFill>
                  <a:schemeClr val="tx1"/>
                </a:solidFill>
              </a:rPr>
              <a:t>National Speakers Bureau</a:t>
            </a:r>
          </a:p>
          <a:p>
            <a:pPr marL="0" indent="0">
              <a:buNone/>
            </a:pPr>
            <a:r>
              <a:rPr lang="en-US" sz="6200" u="sng" dirty="0">
                <a:hlinkClick r:id="rId2"/>
              </a:rPr>
              <a:t>https://www.nationalspeakers.com/</a:t>
            </a:r>
            <a:endParaRPr lang="en-US" sz="6200" dirty="0"/>
          </a:p>
          <a:p>
            <a:r>
              <a:rPr lang="en-US" sz="7400" b="1" dirty="0">
                <a:solidFill>
                  <a:schemeClr val="tx1"/>
                </a:solidFill>
              </a:rPr>
              <a:t>National Speakers Association</a:t>
            </a:r>
          </a:p>
          <a:p>
            <a:pPr marL="0" indent="0">
              <a:buNone/>
            </a:pPr>
            <a:r>
              <a:rPr lang="en-US" sz="6200" u="sng" dirty="0">
                <a:hlinkClick r:id="rId3"/>
              </a:rPr>
              <a:t>https://www.nsaglac.org/find-a-speaker/speaker-search/</a:t>
            </a:r>
            <a:endParaRPr lang="en-US" sz="6200" b="1" dirty="0">
              <a:solidFill>
                <a:schemeClr val="tx1"/>
              </a:solidFill>
            </a:endParaRPr>
          </a:p>
          <a:p>
            <a:r>
              <a:rPr lang="en-US" sz="7400" b="1" dirty="0">
                <a:solidFill>
                  <a:schemeClr val="tx1"/>
                </a:solidFill>
              </a:rPr>
              <a:t>Women’s Council of Realtors®</a:t>
            </a:r>
          </a:p>
          <a:p>
            <a:pPr marL="0" indent="0">
              <a:buNone/>
            </a:pPr>
            <a:r>
              <a:rPr lang="en-US" sz="6200" dirty="0">
                <a:solidFill>
                  <a:schemeClr val="tx1"/>
                </a:solidFill>
              </a:rPr>
              <a:t>National</a:t>
            </a:r>
            <a:r>
              <a:rPr lang="en-US" sz="6200" b="1" dirty="0">
                <a:solidFill>
                  <a:schemeClr val="tx1"/>
                </a:solidFill>
              </a:rPr>
              <a:t> – </a:t>
            </a:r>
            <a:r>
              <a:rPr lang="en-US" sz="6200" dirty="0">
                <a:solidFill>
                  <a:schemeClr val="tx1"/>
                </a:solidFill>
                <a:hlinkClick r:id="rId4"/>
              </a:rPr>
              <a:t>http://www.wcr.org/</a:t>
            </a:r>
            <a:endParaRPr lang="en-US" sz="6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200" dirty="0">
                <a:solidFill>
                  <a:schemeClr val="tx1"/>
                </a:solidFill>
              </a:rPr>
              <a:t>State</a:t>
            </a:r>
            <a:r>
              <a:rPr lang="en-US" sz="6200" b="1" dirty="0">
                <a:solidFill>
                  <a:schemeClr val="tx1"/>
                </a:solidFill>
              </a:rPr>
              <a:t> - </a:t>
            </a:r>
            <a:r>
              <a:rPr lang="en-US" sz="6200" u="sng" dirty="0">
                <a:hlinkClick r:id="rId5"/>
              </a:rPr>
              <a:t>http://www.wcr.org/leadership.aspx</a:t>
            </a:r>
            <a:endParaRPr lang="en-US" sz="6200" b="1" dirty="0">
              <a:solidFill>
                <a:schemeClr val="tx1"/>
              </a:solidFill>
            </a:endParaRPr>
          </a:p>
          <a:p>
            <a:r>
              <a:rPr lang="en-US" sz="7400" b="1" dirty="0">
                <a:solidFill>
                  <a:schemeClr val="tx1"/>
                </a:solidFill>
              </a:rPr>
              <a:t>Charity / Non-Profit’s</a:t>
            </a:r>
          </a:p>
          <a:p>
            <a:pPr marL="0" indent="0">
              <a:buNone/>
            </a:pPr>
            <a:r>
              <a:rPr lang="en-US" sz="6200" u="sng" dirty="0">
                <a:hlinkClick r:id="rId6"/>
              </a:rPr>
              <a:t>https://topnonprofits.com/lists/best-nonprofits-on-the-web/</a:t>
            </a:r>
            <a:endParaRPr lang="en-US" sz="6200" b="1" dirty="0">
              <a:solidFill>
                <a:schemeClr val="tx1"/>
              </a:solidFill>
            </a:endParaRPr>
          </a:p>
          <a:p>
            <a:r>
              <a:rPr lang="en-US" sz="7400" b="1" dirty="0">
                <a:solidFill>
                  <a:schemeClr val="tx1"/>
                </a:solidFill>
              </a:rPr>
              <a:t>National Association of Realtors® Leadership</a:t>
            </a:r>
          </a:p>
          <a:p>
            <a:pPr marL="0" indent="0">
              <a:buNone/>
            </a:pPr>
            <a:r>
              <a:rPr lang="en-US" sz="6200" dirty="0">
                <a:hlinkClick r:id="rId7"/>
              </a:rPr>
              <a:t>https://www.nar.realtor/national-leadership</a:t>
            </a:r>
            <a:endParaRPr lang="en-US" sz="6200" dirty="0"/>
          </a:p>
          <a:p>
            <a:r>
              <a:rPr lang="en-US" sz="7400" b="1" dirty="0">
                <a:solidFill>
                  <a:schemeClr val="tx1"/>
                </a:solidFill>
              </a:rPr>
              <a:t>State and Local Leadership Directory </a:t>
            </a:r>
          </a:p>
          <a:p>
            <a:pPr marL="0" indent="0">
              <a:buNone/>
            </a:pPr>
            <a:r>
              <a:rPr lang="en-US" sz="6200" dirty="0">
                <a:solidFill>
                  <a:schemeClr val="tx1"/>
                </a:solidFill>
                <a:hlinkClick r:id="rId8"/>
              </a:rPr>
              <a:t>https://www.nar.realtor/leadership.nsf</a:t>
            </a:r>
            <a:endParaRPr lang="en-US" sz="6200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7" y="-1"/>
            <a:ext cx="3088944" cy="88388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2DCE8-0D5F-4CAF-BACD-55DD0460B98E}"/>
              </a:ext>
            </a:extLst>
          </p:cNvPr>
          <p:cNvSpPr txBox="1"/>
          <p:nvPr/>
        </p:nvSpPr>
        <p:spPr>
          <a:xfrm>
            <a:off x="559323" y="761534"/>
            <a:ext cx="9700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“WEBSITE REFERENCE”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F49C-C188-4716-825D-3DACF00EF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7407" y="6030491"/>
            <a:ext cx="10544783" cy="165501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MARKETING</a:t>
            </a:r>
            <a:br>
              <a:rPr lang="en-US" sz="80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Presented By: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Fiona </a:t>
            </a:r>
            <a:r>
              <a:rPr lang="en-US" sz="2800" dirty="0" err="1">
                <a:solidFill>
                  <a:srgbClr val="0070C0"/>
                </a:solidFill>
              </a:rPr>
              <a:t>Theseira</a:t>
            </a:r>
            <a:r>
              <a:rPr lang="en-US" sz="2800" dirty="0">
                <a:solidFill>
                  <a:srgbClr val="0070C0"/>
                </a:solidFill>
              </a:rPr>
              <a:t>– San Diego, CA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Angelica Reyes - Reno, NV</a:t>
            </a:r>
            <a:br>
              <a:rPr lang="en-US" sz="2800" dirty="0">
                <a:solidFill>
                  <a:srgbClr val="0070C0"/>
                </a:solidFill>
              </a:rPr>
            </a:b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Prepared By: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Kathy Wade Turner – College Station, TX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Katie McCartney – Columbus, OH</a:t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F2FC5-9490-4575-8FC2-078C6EDA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96" y="336653"/>
            <a:ext cx="4216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5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ED1-C887-46B9-B13B-5FC19D9C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9975" y="-6410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2DF5C-2C71-4E8D-BA32-3D48C77E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85" y="1584209"/>
            <a:ext cx="12191999" cy="52737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400" b="1" dirty="0"/>
              <a:t>Create an eye catching flyer i.e., Facebook post, email, Instagram, etc.</a:t>
            </a:r>
          </a:p>
          <a:p>
            <a:r>
              <a:rPr lang="en-US" sz="2400" b="1" dirty="0"/>
              <a:t>Post Event &amp; Create a Place to Invite: Facebook, Eventbrite, MailChimp etc.</a:t>
            </a:r>
          </a:p>
          <a:p>
            <a:pPr marL="0" indent="0">
              <a:buNone/>
            </a:pPr>
            <a:r>
              <a:rPr lang="en-US" sz="2400" b="1" dirty="0"/>
              <a:t>    (ask Strategic Partners to help and push in their database)</a:t>
            </a:r>
          </a:p>
          <a:p>
            <a:r>
              <a:rPr lang="en-US" sz="2400" b="1" dirty="0"/>
              <a:t>Speakers make 30 second video to post </a:t>
            </a:r>
          </a:p>
          <a:p>
            <a:r>
              <a:rPr lang="en-US" sz="2400" b="1" dirty="0"/>
              <a:t>Post of Speakers/Bio’s attending </a:t>
            </a:r>
          </a:p>
          <a:p>
            <a:r>
              <a:rPr lang="en-US" sz="2400" b="1" dirty="0"/>
              <a:t>Strategic Partners, Local Association, Speakers etc. to promote event</a:t>
            </a:r>
          </a:p>
          <a:p>
            <a:r>
              <a:rPr lang="en-US" sz="2400" b="1" dirty="0"/>
              <a:t>Text Message / Calls to Members (Invite Strategic Partners to help)</a:t>
            </a:r>
          </a:p>
          <a:p>
            <a:r>
              <a:rPr lang="en-US" sz="2400" b="1" dirty="0"/>
              <a:t>Create #hashtags: </a:t>
            </a:r>
          </a:p>
          <a:p>
            <a:pPr marL="0" indent="0">
              <a:buNone/>
            </a:pPr>
            <a:r>
              <a:rPr lang="en-US" sz="2400" b="1" dirty="0"/>
              <a:t>    #</a:t>
            </a:r>
            <a:r>
              <a:rPr lang="en-US" sz="2400" b="1" dirty="0" err="1"/>
              <a:t>womenscouncilleadershipfair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   #</a:t>
            </a:r>
            <a:r>
              <a:rPr lang="en-US" sz="2400" b="1" dirty="0" err="1"/>
              <a:t>womenscouncil</a:t>
            </a:r>
            <a:r>
              <a:rPr lang="en-US" sz="2400" b="1" dirty="0"/>
              <a:t> (state name)</a:t>
            </a:r>
          </a:p>
          <a:p>
            <a:pPr marL="0" indent="0">
              <a:buNone/>
            </a:pPr>
            <a:r>
              <a:rPr lang="en-US" sz="2400" b="1" dirty="0"/>
              <a:t>    #</a:t>
            </a:r>
            <a:r>
              <a:rPr lang="en-US" sz="2400" b="1" dirty="0" err="1"/>
              <a:t>womenscouncil</a:t>
            </a:r>
            <a:r>
              <a:rPr lang="en-US" sz="2400" b="1" dirty="0"/>
              <a:t> (local network name)</a:t>
            </a:r>
          </a:p>
          <a:p>
            <a:endParaRPr lang="en-US" sz="2400" b="1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7" y="-1"/>
            <a:ext cx="3088944" cy="88388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2DCE8-0D5F-4CAF-BACD-55DD0460B98E}"/>
              </a:ext>
            </a:extLst>
          </p:cNvPr>
          <p:cNvSpPr txBox="1"/>
          <p:nvPr/>
        </p:nvSpPr>
        <p:spPr>
          <a:xfrm>
            <a:off x="518381" y="886301"/>
            <a:ext cx="9700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“CHECKLIST”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stg-D31DD225-3D3A-49C8-B4E0-809AF783C42B">
            <a:hlinkClick r:id="" action="ppaction://media"/>
            <a:extLst>
              <a:ext uri="{FF2B5EF4-FFF2-40B4-BE49-F238E27FC236}">
                <a16:creationId xmlns:a16="http://schemas.microsoft.com/office/drawing/2014/main" id="{7D44BE39-3EE3-415B-9F51-99B77E6DC6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259" y="968423"/>
            <a:ext cx="9144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90A4B9-95AA-48BE-AEBC-2793D5659311}"/>
              </a:ext>
            </a:extLst>
          </p:cNvPr>
          <p:cNvSpPr txBox="1">
            <a:spLocks/>
          </p:cNvSpPr>
          <p:nvPr/>
        </p:nvSpPr>
        <p:spPr>
          <a:xfrm>
            <a:off x="-2787272" y="-45776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/>
              <a:t>MARKETING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83765-39E6-4179-8495-96DE7C6FB734}"/>
              </a:ext>
            </a:extLst>
          </p:cNvPr>
          <p:cNvSpPr/>
          <p:nvPr/>
        </p:nvSpPr>
        <p:spPr>
          <a:xfrm>
            <a:off x="1833349" y="5740403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Sylvia Seabolt – 2019 Treasurer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Garland, TX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7ED1-C887-46B9-B13B-5FC19D9C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9975" y="-6410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2DF5C-2C71-4E8D-BA32-3D48C77E3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2" y="2087399"/>
            <a:ext cx="12191999" cy="4518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400" b="1" dirty="0"/>
              <a:t>90 Days Before:  Select Venue, Room Setup, Speaker Setup, and Sponsorship</a:t>
            </a:r>
          </a:p>
          <a:p>
            <a:r>
              <a:rPr lang="en-US" sz="2400" b="1" dirty="0"/>
              <a:t>60 Days Before:  Email Flyer to Database (Constant Contact, Mailchimp etc.)</a:t>
            </a:r>
          </a:p>
          <a:p>
            <a:pPr marL="0" indent="0">
              <a:buNone/>
            </a:pPr>
            <a:r>
              <a:rPr lang="en-US" sz="2400" b="1" dirty="0"/>
              <a:t>                              (ask Strategic Partners to help and push in their database)</a:t>
            </a:r>
          </a:p>
          <a:p>
            <a:r>
              <a:rPr lang="en-US" sz="2400" b="1" dirty="0"/>
              <a:t>45 Days Before:  Create Facebook Event, Invites &amp; Post (Release Video 1)</a:t>
            </a:r>
          </a:p>
          <a:p>
            <a:r>
              <a:rPr lang="en-US" sz="2400" b="1" dirty="0"/>
              <a:t>30 Days Before:  Confirm logistics with Speakers (Release Video 2)</a:t>
            </a:r>
          </a:p>
          <a:p>
            <a:r>
              <a:rPr lang="en-US" sz="2400" b="1" dirty="0"/>
              <a:t>15 Days Before:  Facebook Post (ask Strategic Partners to share)</a:t>
            </a:r>
          </a:p>
          <a:p>
            <a:r>
              <a:rPr lang="en-US" sz="2400" b="1" dirty="0"/>
              <a:t>1 Week Before:  FINAL marketing push – emails, social media (FINAL Video)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788002B4-73E0-49A0-B44F-164929DA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7" y="-1"/>
            <a:ext cx="3088944" cy="88388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2DCE8-0D5F-4CAF-BACD-55DD0460B98E}"/>
              </a:ext>
            </a:extLst>
          </p:cNvPr>
          <p:cNvSpPr txBox="1"/>
          <p:nvPr/>
        </p:nvSpPr>
        <p:spPr>
          <a:xfrm>
            <a:off x="518381" y="886301"/>
            <a:ext cx="9700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“TIMELINE”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874</Words>
  <Application>Microsoft Office PowerPoint</Application>
  <PresentationFormat>Widescreen</PresentationFormat>
  <Paragraphs>211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Host Your Own Leadership Fair Presented by National Project Team Team Chair – Melanie Akey – Brentwood, CA  Co-Chair – Angelica Reyes - Reno, NV  </vt:lpstr>
      <vt:lpstr>SPEAKERS Presented By:  Rian Haag – Reno, NV Fiona Theseira– San Diego, CA</vt:lpstr>
      <vt:lpstr>SPEAKERS</vt:lpstr>
      <vt:lpstr>SPEAKERS</vt:lpstr>
      <vt:lpstr>SPEAKERS</vt:lpstr>
      <vt:lpstr>MARKETING Presented By:  Fiona Theseira– San Diego, CA Angelica Reyes - Reno, NV  Prepared By: Kathy Wade Turner – College Station, TX Katie McCartney – Columbus, OH </vt:lpstr>
      <vt:lpstr>MARKETING</vt:lpstr>
      <vt:lpstr>PowerPoint Presentation</vt:lpstr>
      <vt:lpstr>MARKETING</vt:lpstr>
      <vt:lpstr>MATERIALS Presented By:  Rian Haag – Reno, NV Angelica Reyes – Reno, NV</vt:lpstr>
      <vt:lpstr>MATERIALS</vt:lpstr>
      <vt:lpstr>MATERIALS</vt:lpstr>
      <vt:lpstr>LOGISTICS Presented By:  Stacey Krolak – Scottsdale, AZ Linda Arvanitis – Ocala, FL</vt:lpstr>
      <vt:lpstr>LOGISTICS</vt:lpstr>
      <vt:lpstr>LOGISTICS</vt:lpstr>
      <vt:lpstr>LOGISTICS</vt:lpstr>
      <vt:lpstr>PROJECT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 Your Own Leadership Fair Presented by National Project Team Team Chair – Melanie Akey – Brentwood, CA</dc:title>
  <dc:creator>Rian Haaq</dc:creator>
  <cp:lastModifiedBy>Rian Haaq</cp:lastModifiedBy>
  <cp:revision>22</cp:revision>
  <dcterms:created xsi:type="dcterms:W3CDTF">2018-10-30T21:37:38Z</dcterms:created>
  <dcterms:modified xsi:type="dcterms:W3CDTF">2018-11-03T17:53:19Z</dcterms:modified>
</cp:coreProperties>
</file>