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4660"/>
  </p:normalViewPr>
  <p:slideViewPr>
    <p:cSldViewPr snapToGrid="0">
      <p:cViewPr varScale="1">
        <p:scale>
          <a:sx n="94" d="100"/>
          <a:sy n="94" d="100"/>
        </p:scale>
        <p:origin x="216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66CEDB-0576-4A04-9E50-776C92013F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CA22FE2-DD45-4A17-AEF0-4452A644A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D988C7F-3702-4560-9B88-081A1CE7C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BB9DA-D222-4A2A-A5A4-A47E476370D6}" type="datetimeFigureOut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3BDF442-A4CD-4CE3-86D6-C608D2930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B8F7D06-20E4-41B1-A1FF-AE4D8B962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FD64-88B4-4FD8-9263-2F0E75090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34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068910-03EA-40CB-8252-DFA12B9DF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F1A87C4-BBBE-4FC9-85AC-893B72FDC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CDDC87D-C2BE-462F-AACE-7A5625BC2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BB9DA-D222-4A2A-A5A4-A47E476370D6}" type="datetimeFigureOut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EEDB0F-13B4-4ED9-992B-C5580D6B7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9CB8434-72CA-4234-A301-8469F5BD4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FD64-88B4-4FD8-9263-2F0E75090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14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5FA9D8B-B201-451B-BE06-2DEA18FF88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74AF6E5-D4E2-4AF8-BA95-4C2711B23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E0B935-2F48-4D09-8FBA-9B76C1D42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BB9DA-D222-4A2A-A5A4-A47E476370D6}" type="datetimeFigureOut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50E176-785A-4AD1-B6BA-F4E1EC89B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DC1D4B-5684-4F9D-A741-106BA1867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FD64-88B4-4FD8-9263-2F0E75090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30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2814B7-FA23-43BE-A2DF-A0B937E75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B22CC8-8CE8-4584-AA6B-914F5F0DB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0DDA793-97BE-4A61-86AA-5F115F0EF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BB9DA-D222-4A2A-A5A4-A47E476370D6}" type="datetimeFigureOut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8A407B-1A01-489D-B821-4FC38CA19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150A74C-E4AD-4D6F-9361-BDEE42C19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FD64-88B4-4FD8-9263-2F0E75090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4FA449-CE11-4D08-A478-B47C2248E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8CAF76B-E765-4364-81CF-78F5A1A37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EAAF1C-D9C6-41DB-9C40-AF825790F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BB9DA-D222-4A2A-A5A4-A47E476370D6}" type="datetimeFigureOut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063E6FC-96C3-49D3-8DEB-7EC589C31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185CFA-1DC2-459B-B4E1-8724946B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FD64-88B4-4FD8-9263-2F0E75090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B5582D-5DD3-4F14-A927-D3806CF3E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26DCA9-A27D-444E-8730-8AF53FA131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574EDB9-6427-43A5-8E1B-4BAD3C105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41D5F3A-008F-437C-9F6D-62BB6C675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BB9DA-D222-4A2A-A5A4-A47E476370D6}" type="datetimeFigureOut">
              <a:rPr lang="en-US" smtClean="0"/>
              <a:t>2/8/18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1A494EC-5BB7-44BC-A04B-4FD6440AE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3DD3B93-13F3-4185-8B4A-97CD4818D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FD64-88B4-4FD8-9263-2F0E75090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95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64A885-B057-47F4-8E95-2D86973BB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A0C0AE-63A8-46C8-B001-55926B2FE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0E8FE58-8A10-480C-8504-508791B1F1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2BDC1FD-0E45-4B1A-9F80-7BBF8D285B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38C4189-AA10-4C4D-ADFD-899C5E8D4F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0EBBDC6-6F79-45EC-979D-F92899181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BB9DA-D222-4A2A-A5A4-A47E476370D6}" type="datetimeFigureOut">
              <a:rPr lang="en-US" smtClean="0"/>
              <a:t>2/8/18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761419C-9997-4031-9289-F58946853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BF5F77C-A010-47F3-B89A-232CC3F22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FD64-88B4-4FD8-9263-2F0E75090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21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686B1C-A2F3-48AB-882A-22433D548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F3DAD58-8BA9-4FC9-B6C5-6CE00D459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BB9DA-D222-4A2A-A5A4-A47E476370D6}" type="datetimeFigureOut">
              <a:rPr lang="en-US" smtClean="0"/>
              <a:t>2/8/18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5D1EF76-8AD9-4299-80D7-673A9B54C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8224D86-1E3A-43C7-82EF-7871E1463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FD64-88B4-4FD8-9263-2F0E75090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9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191A091-7A99-4B2C-8E48-9CC61501F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BB9DA-D222-4A2A-A5A4-A47E476370D6}" type="datetimeFigureOut">
              <a:rPr lang="en-US" smtClean="0"/>
              <a:t>2/8/18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AE096E4-A954-43B6-A02A-2C0564D8D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1B6BD53-D099-4F5A-9EAE-72988465A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FD64-88B4-4FD8-9263-2F0E75090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13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908E04-846F-4A16-942E-580CD8F7F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36C9C6-2AD9-40B2-BF6A-2F2D9F946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8718D1-A82E-4E08-BF5B-C8D613F83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FF92928-0D18-4EDE-B139-D3136EC26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BB9DA-D222-4A2A-A5A4-A47E476370D6}" type="datetimeFigureOut">
              <a:rPr lang="en-US" smtClean="0"/>
              <a:t>2/8/18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8BF532E-9175-45E3-9292-A840C27BE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68B8367-1EDF-4BFE-B245-2CA2B53D0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FD64-88B4-4FD8-9263-2F0E75090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81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2D01D0-2377-41F9-A303-B8F48F851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23DF348-401B-405E-BFE9-3ED5865842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5AFDEBC-C54D-406C-985A-B0C5D5FA0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EDF267C-6C30-4EB7-B3B6-EEE0A2A85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BB9DA-D222-4A2A-A5A4-A47E476370D6}" type="datetimeFigureOut">
              <a:rPr lang="en-US" smtClean="0"/>
              <a:t>2/8/18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3FE3BAB-4FCF-4FF0-AA9D-5074A7294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D9E33C7-6B9B-4378-9303-A74B47529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FD64-88B4-4FD8-9263-2F0E75090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72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789816F-E838-435E-8D22-0DAF48B5C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C327952-4CE9-4E28-BC03-2E87A29C9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FF2BA3D-264E-458C-90EB-419DA5D5CB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BB9DA-D222-4A2A-A5A4-A47E476370D6}" type="datetimeFigureOut">
              <a:rPr lang="en-US" smtClean="0"/>
              <a:t>2/8/18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5EB3B6-839F-42EB-AED4-63874ADA94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70AD56-BF57-48F5-A523-14D68E440C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CFD64-88B4-4FD8-9263-2F0E75090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78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42084A6-CBB7-4288-8316-7EF02DF670B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705600" y="0"/>
            <a:ext cx="5486400" cy="16287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6000" dirty="0">
                <a:latin typeface="Castellar" panose="020A0402060406010301" pitchFamily="18" charset="0"/>
              </a:rPr>
              <a:t>2018 Events Calendar</a:t>
            </a:r>
          </a:p>
        </p:txBody>
      </p:sp>
      <p:pic>
        <p:nvPicPr>
          <p:cNvPr id="1026" name="Picture 2" descr="Image result for wcr central texas">
            <a:extLst>
              <a:ext uri="{FF2B5EF4-FFF2-40B4-BE49-F238E27FC236}">
                <a16:creationId xmlns:a16="http://schemas.microsoft.com/office/drawing/2014/main" xmlns="" id="{68583615-2D8A-4D89-B6D0-EA8C792D0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21" y="35788"/>
            <a:ext cx="4954137" cy="1820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91AC58A9-4086-42A4-9E23-7E36110012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844583"/>
              </p:ext>
            </p:extLst>
          </p:nvPr>
        </p:nvGraphicFramePr>
        <p:xfrm>
          <a:off x="0" y="2142699"/>
          <a:ext cx="12192000" cy="28933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327793142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100182579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9313868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136640853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393698395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983709812"/>
                    </a:ext>
                  </a:extLst>
                </a:gridCol>
              </a:tblGrid>
              <a:tr h="43949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8940372"/>
                  </a:ext>
                </a:extLst>
              </a:tr>
              <a:tr h="24538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12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Officers</a:t>
                      </a:r>
                      <a:r>
                        <a:rPr lang="en-US" sz="1600" baseline="0" dirty="0"/>
                        <a:t> Installation</a:t>
                      </a:r>
                      <a:endParaRPr lang="en-US" sz="16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-30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WCR MEETING, MENOS at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11AM – 1 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accent1"/>
                          </a:solidFill>
                        </a:rPr>
                        <a:t>Membership contest</a:t>
                      </a:r>
                      <a:r>
                        <a:rPr lang="en-US" sz="1600" baseline="0" dirty="0">
                          <a:solidFill>
                            <a:schemeClr val="accent1"/>
                          </a:solidFill>
                        </a:rPr>
                        <a:t> starts Jan 1st</a:t>
                      </a:r>
                      <a:endParaRPr lang="en-US" sz="1600" dirty="0">
                        <a:solidFill>
                          <a:schemeClr val="accent1"/>
                        </a:solidFill>
                      </a:endParaRP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- 9-13</a:t>
                      </a:r>
                      <a:r>
                        <a:rPr lang="en-US" sz="1600" baseline="30000" dirty="0"/>
                        <a:t>TH</a:t>
                      </a:r>
                    </a:p>
                    <a:p>
                      <a:pPr algn="ctr"/>
                      <a:r>
                        <a:rPr lang="en-US" sz="1600" dirty="0"/>
                        <a:t>WCR/ TAR WINTER CONFERENCE </a:t>
                      </a:r>
                    </a:p>
                    <a:p>
                      <a:pPr algn="ctr"/>
                      <a:r>
                        <a:rPr lang="en-US" sz="1600" dirty="0"/>
                        <a:t>-20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WCR MIXER,  “Fat Tuesday” @CABOS at</a:t>
                      </a:r>
                    </a:p>
                    <a:p>
                      <a:pPr algn="ctr"/>
                      <a:r>
                        <a:rPr lang="en-US" sz="1600" dirty="0"/>
                        <a:t> 4PM-7PM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- 8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LUNCH &amp; LEARN (SHOESTRING) at 11AM- 1PM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n-US" sz="1600" dirty="0"/>
                        <a:t>13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WCR BOARD MEETING TAIWAN DRAGON  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n-US" sz="1600" dirty="0">
                          <a:solidFill>
                            <a:schemeClr val="accent1"/>
                          </a:solidFill>
                        </a:rPr>
                        <a:t>Membership Contest ends 3/31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-5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TACO BOUT SPRING</a:t>
                      </a:r>
                    </a:p>
                    <a:p>
                      <a:pPr algn="ctr"/>
                      <a:r>
                        <a:rPr lang="en-US" sz="1600" dirty="0"/>
                        <a:t>MENOS 4PM-7PM</a:t>
                      </a:r>
                    </a:p>
                    <a:p>
                      <a:pPr algn="ctr"/>
                      <a:r>
                        <a:rPr lang="en-US" sz="1600" dirty="0"/>
                        <a:t>-13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CREM DE LA CREM DINNER</a:t>
                      </a:r>
                    </a:p>
                    <a:p>
                      <a:pPr algn="ctr"/>
                      <a:r>
                        <a:rPr lang="en-US" sz="1600" dirty="0"/>
                        <a:t>- 25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- 28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WCR DISTRICT MEETING, EL PASO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-3</a:t>
                      </a:r>
                      <a:r>
                        <a:rPr lang="en-US" sz="1600" baseline="30000" dirty="0"/>
                        <a:t>RD</a:t>
                      </a:r>
                      <a:r>
                        <a:rPr lang="en-US" sz="1600" dirty="0"/>
                        <a:t> CONCERT</a:t>
                      </a:r>
                    </a:p>
                    <a:p>
                      <a:pPr algn="ctr"/>
                      <a:r>
                        <a:rPr lang="en-US" sz="1600" dirty="0"/>
                        <a:t> 4PM- 7PM</a:t>
                      </a:r>
                    </a:p>
                    <a:p>
                      <a:pPr algn="ctr"/>
                      <a:r>
                        <a:rPr lang="en-US" sz="1600" dirty="0"/>
                        <a:t>- 17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- 19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LEADERSHIP CLASS IN WASHINGTON DC.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-14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TOP PRODUCER PANEL, AT WILD FLOWER ESTATES at </a:t>
                      </a:r>
                    </a:p>
                    <a:p>
                      <a:pPr algn="ctr"/>
                      <a:r>
                        <a:rPr lang="en-US" sz="1600" dirty="0"/>
                        <a:t>11AM-2PM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</a:rPr>
                        <a:t>Texas Membership Contest Begins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3574516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C22014FA-9109-471F-947E-C4C356482F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309242"/>
              </p:ext>
            </p:extLst>
          </p:nvPr>
        </p:nvGraphicFramePr>
        <p:xfrm>
          <a:off x="0" y="4624245"/>
          <a:ext cx="12192000" cy="236678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327793142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100182579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9313868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136640853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393698395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983709812"/>
                    </a:ext>
                  </a:extLst>
                </a:gridCol>
              </a:tblGrid>
              <a:tr h="3633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AUGUST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SEPTEMBER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OCTOBER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NOVEMBER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DECEMBER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8940372"/>
                  </a:ext>
                </a:extLst>
              </a:tr>
              <a:tr h="20010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NO MEETINGS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- 7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WCR BOARD MEETING, </a:t>
                      </a:r>
                      <a:r>
                        <a:rPr lang="en-US" sz="1600"/>
                        <a:t>AREPITAS </a:t>
                      </a:r>
                      <a:endParaRPr lang="en-US" sz="1600" dirty="0"/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11AM- 1PM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-31</a:t>
                      </a:r>
                      <a:r>
                        <a:rPr lang="en-US" sz="1600" baseline="30000" dirty="0"/>
                        <a:t>ST</a:t>
                      </a:r>
                      <a:r>
                        <a:rPr lang="en-US" sz="1600" dirty="0"/>
                        <a:t> LUNCH &amp; LEARN (TAX CLASS)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>
                          <a:solidFill>
                            <a:schemeClr val="accent1"/>
                          </a:solidFill>
                        </a:rPr>
                        <a:t>Texas Membership Contest Ends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- 7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-10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WCR/TAR ANNUAL CONFERENCE 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n-US" sz="1600" dirty="0"/>
                        <a:t>13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Casino Night. TBD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-20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 C.E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CLASS 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- 13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GRAND SLAM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- 21</a:t>
                      </a:r>
                      <a:r>
                        <a:rPr lang="en-US" sz="1600" baseline="30000" dirty="0"/>
                        <a:t>ST</a:t>
                      </a:r>
                      <a:r>
                        <a:rPr lang="en-US" sz="1600" dirty="0"/>
                        <a:t> BUDDY WALK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- 27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BROKER TRUNK OR TREAT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- 30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NAR/ WCR ANNUAL 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- 1</a:t>
                      </a:r>
                      <a:r>
                        <a:rPr lang="en-US" sz="1600" baseline="30000" dirty="0"/>
                        <a:t>ST</a:t>
                      </a:r>
                      <a:r>
                        <a:rPr lang="en-US" sz="1600" dirty="0"/>
                        <a:t>-4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NAR/ WCR ANNUAL CONFERENCE, CHICAGO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1600" dirty="0"/>
                        <a:t>- 15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CLASS 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-7</a:t>
                      </a:r>
                      <a:r>
                        <a:rPr lang="en-US" sz="1600" baseline="30000" dirty="0"/>
                        <a:t>TH</a:t>
                      </a:r>
                      <a:r>
                        <a:rPr lang="en-US" sz="1600" dirty="0"/>
                        <a:t> TALENT SHOW, </a:t>
                      </a:r>
                    </a:p>
                    <a:p>
                      <a:pPr algn="ctr"/>
                      <a:r>
                        <a:rPr lang="en-US" sz="1600" dirty="0"/>
                        <a:t>JOKERS ICE HOUSE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35745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079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213</Words>
  <Application>Microsoft Macintosh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Castellar</vt:lpstr>
      <vt:lpstr>Office Theme</vt:lpstr>
      <vt:lpstr>PowerPoint Presentation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Yohana Balladares</dc:creator>
  <cp:lastModifiedBy>Martha Perez</cp:lastModifiedBy>
  <cp:revision>11</cp:revision>
  <cp:lastPrinted>2018-02-09T05:13:45Z</cp:lastPrinted>
  <dcterms:created xsi:type="dcterms:W3CDTF">2018-01-15T22:08:12Z</dcterms:created>
  <dcterms:modified xsi:type="dcterms:W3CDTF">2018-02-09T05:14:09Z</dcterms:modified>
</cp:coreProperties>
</file>