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FC8-1870-4458-9475-81D58DD0840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A87F-B2D4-45C5-B1D9-0A55BC6138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FC8-1870-4458-9475-81D58DD0840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A87F-B2D4-45C5-B1D9-0A55BC613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FC8-1870-4458-9475-81D58DD0840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A87F-B2D4-45C5-B1D9-0A55BC613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FC8-1870-4458-9475-81D58DD0840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A87F-B2D4-45C5-B1D9-0A55BC613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FC8-1870-4458-9475-81D58DD0840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A87F-B2D4-45C5-B1D9-0A55BC6138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FC8-1870-4458-9475-81D58DD0840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A87F-B2D4-45C5-B1D9-0A55BC613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FC8-1870-4458-9475-81D58DD0840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A87F-B2D4-45C5-B1D9-0A55BC613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FC8-1870-4458-9475-81D58DD0840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A87F-B2D4-45C5-B1D9-0A55BC613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FC8-1870-4458-9475-81D58DD0840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A87F-B2D4-45C5-B1D9-0A55BC613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FC8-1870-4458-9475-81D58DD0840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A87F-B2D4-45C5-B1D9-0A55BC613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7FC8-1870-4458-9475-81D58DD0840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0FA87F-B2D4-45C5-B1D9-0A55BC61381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137FC8-1870-4458-9475-81D58DD08405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0FA87F-B2D4-45C5-B1D9-0A55BC61381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95400"/>
            <a:ext cx="6019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1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474" y="838200"/>
            <a:ext cx="2737341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2514600"/>
            <a:ext cx="8229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25-Chapters  Across  the State</a:t>
            </a:r>
          </a:p>
          <a:p>
            <a:pPr algn="ctr"/>
            <a:endParaRPr lang="en-US" sz="2800" b="1" dirty="0" smtClean="0"/>
          </a:p>
          <a:p>
            <a:r>
              <a:rPr lang="en-US" dirty="0" smtClean="0"/>
              <a:t>Abilene	</a:t>
            </a:r>
            <a:r>
              <a:rPr lang="en-US" dirty="0"/>
              <a:t>	</a:t>
            </a:r>
            <a:r>
              <a:rPr lang="en-US" dirty="0" smtClean="0"/>
              <a:t>	El Paso del Norte		Hill Country</a:t>
            </a:r>
          </a:p>
          <a:p>
            <a:r>
              <a:rPr lang="en-US" dirty="0" smtClean="0"/>
              <a:t>Austin			Fort Bend County		Houston</a:t>
            </a:r>
          </a:p>
          <a:p>
            <a:r>
              <a:rPr lang="en-US" dirty="0" smtClean="0"/>
              <a:t>Bay Area Houston		Golden Triangle		Lake Houston</a:t>
            </a:r>
          </a:p>
          <a:p>
            <a:r>
              <a:rPr lang="en-US" dirty="0" smtClean="0"/>
              <a:t>Brazos Valley		Great Northwest		McAllen</a:t>
            </a:r>
          </a:p>
          <a:p>
            <a:r>
              <a:rPr lang="en-US" dirty="0" smtClean="0"/>
              <a:t>Cameron County		Greater Tarrant County	Montgomery Country</a:t>
            </a:r>
          </a:p>
          <a:p>
            <a:r>
              <a:rPr lang="en-US" dirty="0" smtClean="0"/>
              <a:t>Central Texas		Greater West Houston	San Antonio</a:t>
            </a:r>
          </a:p>
          <a:p>
            <a:r>
              <a:rPr lang="en-US" dirty="0" smtClean="0"/>
              <a:t>Collin County		Heart of Texas		Southwest Dallas County</a:t>
            </a:r>
          </a:p>
          <a:p>
            <a:r>
              <a:rPr lang="en-US" dirty="0" smtClean="0"/>
              <a:t>Dallas			Highland Lakes		Tyler</a:t>
            </a:r>
          </a:p>
          <a:p>
            <a:r>
              <a:rPr lang="en-US" dirty="0" smtClean="0"/>
              <a:t>Dallas Metro East		Hill Country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474" y="685800"/>
            <a:ext cx="2737341" cy="137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2590800"/>
            <a:ext cx="685800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We have approximately  </a:t>
            </a:r>
            <a:r>
              <a:rPr lang="en-US" sz="2400" b="1" dirty="0" smtClean="0"/>
              <a:t>1600 Member</a:t>
            </a:r>
            <a:r>
              <a:rPr lang="en-US" sz="2400" dirty="0" smtClean="0"/>
              <a:t>s  which includes REALTORS®, National Affiliates and Local Affiliates.  </a:t>
            </a:r>
          </a:p>
          <a:p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National and Local Affiliate members consist of Mortgage Lenders, Real Estate Inspectors, Real Estate Appraisers, Real Estate Investors, Insurance Agents, Commercial </a:t>
            </a:r>
            <a:r>
              <a:rPr lang="en-US" sz="2400" dirty="0"/>
              <a:t>R</a:t>
            </a:r>
            <a:r>
              <a:rPr lang="en-US" sz="2400" dirty="0" smtClean="0"/>
              <a:t>eal </a:t>
            </a:r>
            <a:r>
              <a:rPr lang="en-US" sz="2400" dirty="0"/>
              <a:t>E</a:t>
            </a:r>
            <a:r>
              <a:rPr lang="en-US" sz="2400" dirty="0" smtClean="0"/>
              <a:t>state </a:t>
            </a:r>
            <a:r>
              <a:rPr lang="en-US" sz="2400" dirty="0"/>
              <a:t>A</a:t>
            </a:r>
            <a:r>
              <a:rPr lang="en-US" sz="2400" dirty="0" smtClean="0"/>
              <a:t>gents, Builders, Educators, Title Companies, and more!</a:t>
            </a:r>
          </a:p>
          <a:p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/>
          </a:p>
          <a:p>
            <a:endParaRPr lang="en-US" sz="2000" dirty="0" smtClean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474" y="685800"/>
            <a:ext cx="2737341" cy="1371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0" y="1997839"/>
            <a:ext cx="73914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Average Income of  WCR REALTOR® members is $101,420;  compared to average income of </a:t>
            </a:r>
            <a:r>
              <a:rPr lang="en-US" sz="2400" u="sng" dirty="0" smtClean="0"/>
              <a:t>non-WCR</a:t>
            </a:r>
            <a:r>
              <a:rPr lang="en-US" sz="2400" dirty="0" smtClean="0"/>
              <a:t> REALTOR® which is $47,700 per the National Association of REALTORS®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40% of our Members refer business to other WCR members every year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/>
              <a:t>10% of our Members are Male</a:t>
            </a:r>
          </a:p>
        </p:txBody>
      </p:sp>
    </p:spTree>
    <p:extLst>
      <p:ext uri="{BB962C8B-B14F-4D97-AF65-F5344CB8AC3E}">
        <p14:creationId xmlns:p14="http://schemas.microsoft.com/office/powerpoint/2010/main" val="26423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474" y="685800"/>
            <a:ext cx="2737341" cy="137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2514600"/>
            <a:ext cx="78486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WCR National Information</a:t>
            </a:r>
          </a:p>
          <a:p>
            <a:pPr algn="ctr"/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/>
              <a:t>We </a:t>
            </a:r>
            <a:r>
              <a:rPr lang="en-US" sz="2000" dirty="0"/>
              <a:t>are the 12</a:t>
            </a:r>
            <a:r>
              <a:rPr lang="en-US" sz="2000" baseline="30000" dirty="0"/>
              <a:t>th</a:t>
            </a:r>
            <a:r>
              <a:rPr lang="en-US" sz="2000" dirty="0"/>
              <a:t> largest United States Woman’s Organization. </a:t>
            </a: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/>
              <a:t>We </a:t>
            </a:r>
            <a:r>
              <a:rPr lang="en-US" sz="2000" dirty="0"/>
              <a:t>have 240 local Chapters and 24-State Chapters around the </a:t>
            </a:r>
            <a:r>
              <a:rPr lang="en-US" sz="2000" dirty="0" smtClean="0"/>
              <a:t>Country, with the 3-largest states being Texas, Florida &amp; California. 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/>
              <a:t>Women’s Council </a:t>
            </a:r>
            <a:r>
              <a:rPr lang="en-US" sz="2000" dirty="0" smtClean="0"/>
              <a:t>is </a:t>
            </a:r>
            <a:r>
              <a:rPr lang="en-US" sz="2000" dirty="0"/>
              <a:t>a network of Real Estate Professionals – which includes REALTORS® and National Affiliates – of over </a:t>
            </a:r>
            <a:r>
              <a:rPr lang="en-US" sz="2000" b="1" dirty="0"/>
              <a:t>10,000 current </a:t>
            </a:r>
            <a:r>
              <a:rPr lang="en-US" sz="2000" dirty="0"/>
              <a:t>National Members – and many more Local Affiliate Members that aren’t counted in that total.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690336"/>
            <a:ext cx="6629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2000" dirty="0"/>
              <a:t>175 of our Women’s Council members are </a:t>
            </a:r>
            <a:r>
              <a:rPr lang="en-US" sz="2000" dirty="0" smtClean="0"/>
              <a:t>National Association of REALTORS® board Directors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en-US" sz="2000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2000" dirty="0"/>
              <a:t>304 of our members are on </a:t>
            </a:r>
            <a:r>
              <a:rPr lang="en-US" sz="2000" dirty="0" smtClean="0"/>
              <a:t>National Association of REALTORS® committees</a:t>
            </a:r>
          </a:p>
          <a:p>
            <a:pPr lvl="0"/>
            <a:endParaRPr lang="en-US" sz="2000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US" sz="2000" dirty="0"/>
              <a:t>123 of our members are 2014 </a:t>
            </a:r>
            <a:r>
              <a:rPr lang="en-US" sz="2000" dirty="0" smtClean="0"/>
              <a:t>local </a:t>
            </a:r>
            <a:r>
              <a:rPr lang="en-US" sz="2000" dirty="0"/>
              <a:t>or state Association Presidents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474" y="685800"/>
            <a:ext cx="2737341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4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221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Morton</dc:creator>
  <cp:lastModifiedBy>Shawn Jones</cp:lastModifiedBy>
  <cp:revision>8</cp:revision>
  <dcterms:created xsi:type="dcterms:W3CDTF">2014-11-12T00:10:50Z</dcterms:created>
  <dcterms:modified xsi:type="dcterms:W3CDTF">2014-11-12T01:52:35Z</dcterms:modified>
</cp:coreProperties>
</file>