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
  </p:notesMasterIdLst>
  <p:handoutMasterIdLst>
    <p:handoutMasterId r:id="rId11"/>
  </p:handoutMasterIdLst>
  <p:sldIdLst>
    <p:sldId id="260" r:id="rId2"/>
    <p:sldId id="301" r:id="rId3"/>
    <p:sldId id="296" r:id="rId4"/>
    <p:sldId id="297" r:id="rId5"/>
    <p:sldId id="298" r:id="rId6"/>
    <p:sldId id="299" r:id="rId7"/>
    <p:sldId id="300" r:id="rId8"/>
    <p:sldId id="29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0905" autoAdjust="0"/>
  </p:normalViewPr>
  <p:slideViewPr>
    <p:cSldViewPr>
      <p:cViewPr>
        <p:scale>
          <a:sx n="122" d="100"/>
          <a:sy n="122" d="100"/>
        </p:scale>
        <p:origin x="-666" y="95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p:scale>
          <a:sx n="58" d="100"/>
          <a:sy n="58" d="100"/>
        </p:scale>
        <p:origin x="-2790" y="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57759E-B7A7-4325-AF10-842BF745BD74}" type="datetimeFigureOut">
              <a:rPr lang="en-US" smtClean="0"/>
              <a:t>12/8/2016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FA29A7-9577-451E-98B2-2D415EA49A73}" type="slidenum">
              <a:rPr lang="en-US" smtClean="0"/>
              <a:t>‹#›</a:t>
            </a:fld>
            <a:endParaRPr lang="en-US"/>
          </a:p>
        </p:txBody>
      </p:sp>
    </p:spTree>
    <p:extLst>
      <p:ext uri="{BB962C8B-B14F-4D97-AF65-F5344CB8AC3E}">
        <p14:creationId xmlns:p14="http://schemas.microsoft.com/office/powerpoint/2010/main" val="2734097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3BD0A-239C-446B-8EAE-90A423015A29}" type="datetimeFigureOut">
              <a:rPr lang="en-US" smtClean="0"/>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13DA3-E543-4C36-9BA5-17CD49986A0E}" type="slidenum">
              <a:rPr lang="en-US" smtClean="0"/>
              <a:t>‹#›</a:t>
            </a:fld>
            <a:endParaRPr lang="en-US"/>
          </a:p>
        </p:txBody>
      </p:sp>
    </p:spTree>
    <p:extLst>
      <p:ext uri="{BB962C8B-B14F-4D97-AF65-F5344CB8AC3E}">
        <p14:creationId xmlns:p14="http://schemas.microsoft.com/office/powerpoint/2010/main" val="48209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[Personal</a:t>
            </a:r>
            <a:r>
              <a:rPr lang="en-US" i="1" baseline="0" dirty="0"/>
              <a:t> remarks and acknowledgements.]</a:t>
            </a:r>
          </a:p>
          <a:p>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t>1</a:t>
            </a:fld>
            <a:endParaRPr lang="en-US"/>
          </a:p>
        </p:txBody>
      </p:sp>
    </p:spTree>
    <p:extLst>
      <p:ext uri="{BB962C8B-B14F-4D97-AF65-F5344CB8AC3E}">
        <p14:creationId xmlns:p14="http://schemas.microsoft.com/office/powerpoint/2010/main" val="25952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get into the essence of the Chapter</a:t>
            </a:r>
            <a:r>
              <a:rPr lang="en-US" baseline="0" dirty="0" smtClean="0"/>
              <a:t> to Network, let me speak a bit as to the great importance that Networks have to Women’s Council.  In short, they are our lifeblood !</a:t>
            </a:r>
          </a:p>
          <a:p>
            <a:endParaRPr lang="en-US" baseline="0" dirty="0" smtClean="0"/>
          </a:p>
          <a:p>
            <a:r>
              <a:rPr lang="en-US" baseline="0" dirty="0" smtClean="0"/>
              <a:t>Networks started forming in 1940.  Today we have 263 Networks.  238 of them are local, 25 are state and in its totality we are in 39 states.  We are the largest Networks infrastructure in the Realtor family and they work in collaboration with Realtor associations.</a:t>
            </a:r>
          </a:p>
          <a:p>
            <a:endParaRPr lang="en-US" baseline="0" dirty="0" smtClean="0"/>
          </a:p>
          <a:p>
            <a:r>
              <a:rPr lang="en-US" baseline="0" dirty="0" smtClean="0"/>
              <a:t>1,2000 elected officers put on 1,500 programs annually.</a:t>
            </a:r>
          </a:p>
          <a:p>
            <a:endParaRPr lang="en-US" baseline="0" dirty="0" smtClean="0"/>
          </a:p>
          <a:p>
            <a:r>
              <a:rPr lang="en-US" baseline="0" dirty="0" smtClean="0"/>
              <a:t>Most important is that our Networks singlehandedly recruit 3,000 new members yearly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t>2</a:t>
            </a:fld>
            <a:endParaRPr lang="en-US"/>
          </a:p>
        </p:txBody>
      </p:sp>
    </p:spTree>
    <p:extLst>
      <p:ext uri="{BB962C8B-B14F-4D97-AF65-F5344CB8AC3E}">
        <p14:creationId xmlns:p14="http://schemas.microsoft.com/office/powerpoint/2010/main" val="249356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Women’s Council </a:t>
            </a:r>
            <a:r>
              <a:rPr lang="en-US" sz="1200" kern="1200" dirty="0" smtClean="0">
                <a:solidFill>
                  <a:schemeClr val="tx1"/>
                </a:solidFill>
                <a:effectLst/>
                <a:latin typeface="+mn-lt"/>
                <a:ea typeface="+mn-ea"/>
                <a:cs typeface="+mn-cs"/>
              </a:rPr>
              <a:t>of REALTORS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t>
            </a:r>
            <a:r>
              <a:rPr lang="en-US" sz="1200" kern="1200" dirty="0">
                <a:solidFill>
                  <a:schemeClr val="tx1"/>
                </a:solidFill>
                <a:effectLst/>
                <a:latin typeface="+mn-lt"/>
                <a:ea typeface="+mn-ea"/>
                <a:cs typeface="+mn-cs"/>
              </a:rPr>
              <a:t>proud to have the largest and most successful network system in the REALTOR</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family. Our activities, budgets, and work all revolve around successful local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a:t>
            </a:r>
            <a:r>
              <a:rPr lang="en-US" sz="1200" kern="1200" baseline="0" dirty="0">
                <a:solidFill>
                  <a:schemeClr val="tx1"/>
                </a:solidFill>
                <a:effectLst/>
                <a:latin typeface="+mn-lt"/>
                <a:ea typeface="+mn-ea"/>
                <a:cs typeface="+mn-cs"/>
              </a:rPr>
              <a:t> of the importance of our local groups, in 2013 the Governing Board set a strategic goal to: </a:t>
            </a:r>
            <a:r>
              <a:rPr lang="en-US" sz="1200" i="1" kern="1200" baseline="0" dirty="0">
                <a:solidFill>
                  <a:schemeClr val="tx1"/>
                </a:solidFill>
                <a:effectLst/>
                <a:latin typeface="+mn-lt"/>
                <a:ea typeface="+mn-ea"/>
                <a:cs typeface="+mn-cs"/>
              </a:rPr>
              <a:t>F</a:t>
            </a:r>
            <a:r>
              <a:rPr lang="en-US" sz="1200" i="1" kern="1200" dirty="0">
                <a:solidFill>
                  <a:schemeClr val="tx1"/>
                </a:solidFill>
                <a:effectLst/>
                <a:latin typeface="+mn-lt"/>
                <a:ea typeface="+mn-ea"/>
                <a:cs typeface="+mn-cs"/>
              </a:rPr>
              <a:t>ocus on building the effectiveness of chapters to deliver a consistent, high-quality member value and brand</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goal emphasizes four areas:</a:t>
            </a:r>
          </a:p>
          <a:p>
            <a:pPr marL="228600" lvl="0" indent="-228600">
              <a:buFont typeface="+mj-lt"/>
              <a:buAutoNum type="arabicPeriod"/>
            </a:pPr>
            <a:r>
              <a:rPr lang="en-US" sz="1200" kern="1200" dirty="0">
                <a:solidFill>
                  <a:schemeClr val="tx1"/>
                </a:solidFill>
                <a:effectLst/>
                <a:latin typeface="+mn-lt"/>
                <a:ea typeface="+mn-ea"/>
                <a:cs typeface="+mn-cs"/>
              </a:rPr>
              <a:t>Increased member professionalism</a:t>
            </a:r>
          </a:p>
          <a:p>
            <a:pPr marL="228600" lvl="0" indent="-228600">
              <a:buFont typeface="+mj-lt"/>
              <a:buAutoNum type="arabicPeriod"/>
            </a:pPr>
            <a:r>
              <a:rPr lang="en-US" sz="1200" kern="1200" dirty="0">
                <a:solidFill>
                  <a:schemeClr val="tx1"/>
                </a:solidFill>
                <a:effectLst/>
                <a:latin typeface="+mn-lt"/>
                <a:ea typeface="+mn-ea"/>
                <a:cs typeface="+mn-cs"/>
              </a:rPr>
              <a:t>Relevant</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rofessional development opportunities on timely business issues and principles</a:t>
            </a:r>
          </a:p>
          <a:p>
            <a:pPr marL="228600" lvl="0" indent="-228600">
              <a:buFont typeface="+mj-lt"/>
              <a:buAutoNum type="arabicPeriod"/>
            </a:pPr>
            <a:r>
              <a:rPr lang="en-US" sz="1200" kern="1200" dirty="0">
                <a:solidFill>
                  <a:schemeClr val="tx1"/>
                </a:solidFill>
                <a:effectLst/>
                <a:latin typeface="+mn-lt"/>
                <a:ea typeface="+mn-ea"/>
                <a:cs typeface="+mn-cs"/>
              </a:rPr>
              <a:t>Business leadership skills, and </a:t>
            </a:r>
          </a:p>
          <a:p>
            <a:pPr marL="228600" lvl="0" indent="-228600">
              <a:buFont typeface="+mj-lt"/>
              <a:buAutoNum type="arabicPeriod"/>
            </a:pPr>
            <a:r>
              <a:rPr lang="en-US" sz="1200" kern="1200" dirty="0">
                <a:solidFill>
                  <a:schemeClr val="tx1"/>
                </a:solidFill>
                <a:effectLst/>
                <a:latin typeface="+mn-lt"/>
                <a:ea typeface="+mn-ea"/>
                <a:cs typeface="+mn-cs"/>
              </a:rPr>
              <a:t>Member networking and relationship building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t>3</a:t>
            </a:fld>
            <a:endParaRPr lang="en-US"/>
          </a:p>
        </p:txBody>
      </p:sp>
    </p:spTree>
    <p:extLst>
      <p:ext uri="{BB962C8B-B14F-4D97-AF65-F5344CB8AC3E}">
        <p14:creationId xmlns:p14="http://schemas.microsoft.com/office/powerpoint/2010/main" val="388913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support that goal in a meaningful</a:t>
            </a:r>
            <a:r>
              <a:rPr lang="en-US" sz="1200" kern="1200" baseline="0" dirty="0">
                <a:solidFill>
                  <a:schemeClr val="tx1"/>
                </a:solidFill>
                <a:effectLst/>
                <a:latin typeface="+mn-lt"/>
                <a:ea typeface="+mn-ea"/>
                <a:cs typeface="+mn-cs"/>
              </a:rPr>
              <a:t> way</a:t>
            </a:r>
            <a:r>
              <a:rPr lang="en-US" sz="1200" kern="1200" dirty="0">
                <a:solidFill>
                  <a:schemeClr val="tx1"/>
                </a:solidFill>
                <a:effectLst/>
                <a:latin typeface="+mn-lt"/>
                <a:ea typeface="+mn-ea"/>
                <a:cs typeface="+mn-cs"/>
              </a:rPr>
              <a:t>, we looked to our own industry and to the franchise model and core standards. This led</a:t>
            </a:r>
            <a:r>
              <a:rPr lang="en-US" sz="1200" kern="1200" baseline="0" dirty="0">
                <a:solidFill>
                  <a:schemeClr val="tx1"/>
                </a:solidFill>
                <a:effectLst/>
                <a:latin typeface="+mn-lt"/>
                <a:ea typeface="+mn-ea"/>
                <a:cs typeface="+mn-cs"/>
              </a:rPr>
              <a:t> us to the concept of evolving our “Chapter” model into a “Network” model.</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believe that the term “Network” puts more </a:t>
            </a:r>
            <a:r>
              <a:rPr lang="en-US" sz="1200" kern="1200" dirty="0">
                <a:solidFill>
                  <a:schemeClr val="tx1"/>
                </a:solidFill>
                <a:effectLst/>
                <a:latin typeface="+mn-lt"/>
                <a:ea typeface="+mn-ea"/>
                <a:cs typeface="+mn-cs"/>
              </a:rPr>
              <a:t>focus on member value, and less on organizational governance.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a:t>
            </a:r>
            <a:r>
              <a:rPr lang="en-US" sz="1200" kern="1200" baseline="0" dirty="0">
                <a:solidFill>
                  <a:schemeClr val="tx1"/>
                </a:solidFill>
                <a:effectLst/>
                <a:latin typeface="+mn-lt"/>
                <a:ea typeface="+mn-ea"/>
                <a:cs typeface="+mn-cs"/>
              </a:rPr>
              <a:t> about the work “Network.”  It </a:t>
            </a:r>
            <a:r>
              <a:rPr lang="en-US" sz="1200" kern="1200" dirty="0">
                <a:solidFill>
                  <a:schemeClr val="tx1"/>
                </a:solidFill>
                <a:effectLst/>
                <a:latin typeface="+mn-lt"/>
                <a:ea typeface="+mn-ea"/>
                <a:cs typeface="+mn-cs"/>
              </a:rPr>
              <a:t>implies a nimble, business-oriented structure – a place for people to connect, share information and do business. </a:t>
            </a:r>
            <a:r>
              <a:rPr lang="en-US" sz="1200" i="1" kern="1200" dirty="0">
                <a:solidFill>
                  <a:schemeClr val="tx1"/>
                </a:solidFill>
                <a:effectLst/>
                <a:latin typeface="+mn-lt"/>
                <a:ea typeface="+mn-ea"/>
                <a:cs typeface="+mn-cs"/>
              </a:rPr>
              <a:t>These</a:t>
            </a:r>
            <a:r>
              <a:rPr lang="en-US" sz="1200" kern="1200" dirty="0">
                <a:solidFill>
                  <a:schemeClr val="tx1"/>
                </a:solidFill>
                <a:effectLst/>
                <a:latin typeface="+mn-lt"/>
                <a:ea typeface="+mn-ea"/>
                <a:cs typeface="+mn-cs"/>
              </a:rPr>
              <a:t> are the attributes our members look for in their local Council structure.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13DA3-E543-4C36-9BA5-17CD49986A0E}" type="slidenum">
              <a:rPr lang="en-US" smtClean="0"/>
              <a:t>4</a:t>
            </a:fld>
            <a:endParaRPr lang="en-US"/>
          </a:p>
        </p:txBody>
      </p:sp>
    </p:spTree>
    <p:extLst>
      <p:ext uri="{BB962C8B-B14F-4D97-AF65-F5344CB8AC3E}">
        <p14:creationId xmlns:p14="http://schemas.microsoft.com/office/powerpoint/2010/main" val="176379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what’s changing? There</a:t>
            </a:r>
            <a:r>
              <a:rPr lang="en-US" baseline="0" dirty="0"/>
              <a:t> are four key areas changing as part of this evolution to local Networks:</a:t>
            </a:r>
          </a:p>
          <a:p>
            <a:endParaRPr lang="en-US" baseline="0" dirty="0"/>
          </a:p>
          <a:p>
            <a:pPr marL="228600" lvl="0" indent="-228600">
              <a:buFont typeface="+mj-lt"/>
              <a:buAutoNum type="arabicPeriod"/>
            </a:pPr>
            <a:r>
              <a:rPr lang="en-US" sz="1200" b="1" kern="1200" dirty="0">
                <a:solidFill>
                  <a:schemeClr val="tx1"/>
                </a:solidFill>
                <a:effectLst/>
                <a:latin typeface="+mn-lt"/>
                <a:ea typeface="+mn-ea"/>
                <a:cs typeface="+mn-cs"/>
              </a:rPr>
              <a:t>More targeted programming</a:t>
            </a:r>
            <a:r>
              <a:rPr lang="en-US" sz="1200" kern="1200" dirty="0">
                <a:solidFill>
                  <a:schemeClr val="tx1"/>
                </a:solidFill>
                <a:effectLst/>
                <a:latin typeface="+mn-lt"/>
                <a:ea typeface="+mn-ea"/>
                <a:cs typeface="+mn-cs"/>
              </a:rPr>
              <a:t>. The Network model reduces the number of REQUIRED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annual programs from eight to six, putting</a:t>
            </a:r>
            <a:r>
              <a:rPr lang="en-US" sz="1200" kern="1200" baseline="0" dirty="0">
                <a:solidFill>
                  <a:schemeClr val="tx1"/>
                </a:solidFill>
                <a:effectLst/>
                <a:latin typeface="+mn-lt"/>
                <a:ea typeface="+mn-ea"/>
                <a:cs typeface="+mn-cs"/>
              </a:rPr>
              <a:t> the emphasis on </a:t>
            </a:r>
            <a:r>
              <a:rPr lang="en-US" sz="1200" i="1" kern="1200" baseline="0" dirty="0">
                <a:solidFill>
                  <a:schemeClr val="tx1"/>
                </a:solidFill>
                <a:effectLst/>
                <a:latin typeface="+mn-lt"/>
                <a:ea typeface="+mn-ea"/>
                <a:cs typeface="+mn-cs"/>
              </a:rPr>
              <a:t>quality</a:t>
            </a:r>
            <a:r>
              <a:rPr lang="en-US" sz="1200" kern="1200" baseline="0" dirty="0">
                <a:solidFill>
                  <a:schemeClr val="tx1"/>
                </a:solidFill>
                <a:effectLst/>
                <a:latin typeface="+mn-lt"/>
                <a:ea typeface="+mn-ea"/>
                <a:cs typeface="+mn-cs"/>
              </a:rPr>
              <a:t> rather than </a:t>
            </a:r>
            <a:r>
              <a:rPr lang="en-US" sz="1200" i="1" kern="1200" baseline="0" dirty="0">
                <a:solidFill>
                  <a:schemeClr val="tx1"/>
                </a:solidFill>
                <a:effectLst/>
                <a:latin typeface="+mn-lt"/>
                <a:ea typeface="+mn-ea"/>
                <a:cs typeface="+mn-cs"/>
              </a:rPr>
              <a:t>quantity</a:t>
            </a:r>
            <a:r>
              <a:rPr lang="en-US" sz="1200" kern="1200" baseline="0" dirty="0">
                <a:solidFill>
                  <a:schemeClr val="tx1"/>
                </a:solidFill>
                <a:effectLst/>
                <a:latin typeface="+mn-lt"/>
                <a:ea typeface="+mn-ea"/>
                <a:cs typeface="+mn-cs"/>
              </a:rPr>
              <a:t>.</a:t>
            </a:r>
            <a:br>
              <a:rPr lang="en-US" sz="1200" kern="1200" baseline="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A Shift from “Local Affiliates” to “Strategic Partners.”</a:t>
            </a:r>
            <a:r>
              <a:rPr lang="en-US" sz="1200" b="0" kern="1200" dirty="0">
                <a:solidFill>
                  <a:schemeClr val="tx1"/>
                </a:solidFill>
                <a:effectLst/>
                <a:latin typeface="+mn-lt"/>
                <a:ea typeface="+mn-ea"/>
                <a:cs typeface="+mn-cs"/>
              </a:rPr>
              <a:t> In</a:t>
            </a:r>
            <a:r>
              <a:rPr lang="en-US" sz="1200" b="0" kern="1200" baseline="0" dirty="0">
                <a:solidFill>
                  <a:schemeClr val="tx1"/>
                </a:solidFill>
                <a:effectLst/>
                <a:latin typeface="+mn-lt"/>
                <a:ea typeface="+mn-ea"/>
                <a:cs typeface="+mn-cs"/>
              </a:rPr>
              <a:t> shifting our Local Affiliate members to “Strategic Partners” we not only keep the organization’s emphasis on the REALTOR®, but also create more opportunities to grow partnership revenue at the local level.  National has resources to help local groups promote this shift.</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The</a:t>
            </a:r>
            <a:r>
              <a:rPr lang="en-US" sz="1200" b="1" kern="1200" baseline="0" dirty="0">
                <a:solidFill>
                  <a:schemeClr val="tx1"/>
                </a:solidFill>
                <a:effectLst/>
                <a:latin typeface="+mn-lt"/>
                <a:ea typeface="+mn-ea"/>
                <a:cs typeface="+mn-cs"/>
              </a:rPr>
              <a:t> threshold for</a:t>
            </a:r>
            <a:r>
              <a:rPr lang="en-US" sz="1200" b="1" kern="1200" dirty="0">
                <a:solidFill>
                  <a:schemeClr val="tx1"/>
                </a:solidFill>
                <a:effectLst/>
                <a:latin typeface="+mn-lt"/>
                <a:ea typeface="+mn-ea"/>
                <a:cs typeface="+mn-cs"/>
              </a:rPr>
              <a:t> National Affiliate membership has been lowered from 30% to 20%.</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Again, this keeps the emphasis on REALTOR</a:t>
            </a:r>
            <a:r>
              <a:rPr lang="en-US" sz="1200" b="0" kern="1200" baseline="0" dirty="0">
                <a:solidFill>
                  <a:schemeClr val="tx1"/>
                </a:solidFill>
                <a:effectLst/>
                <a:latin typeface="+mn-lt"/>
                <a:ea typeface="+mn-ea"/>
                <a:cs typeface="+mn-cs"/>
              </a:rPr>
              <a:t>® members. This change impacts only 16% of our current local Chapters – the rest are already at or below the 20% threshold. For those 16% – in most cases, recruiting a few more REALTOR® members will bring them below the new threshold.</a:t>
            </a:r>
            <a:endParaRPr lang="en-US" sz="1200" kern="1200" dirty="0">
              <a:solidFill>
                <a:schemeClr val="tx1"/>
              </a:solidFill>
              <a:effectLst/>
              <a:latin typeface="+mn-lt"/>
              <a:ea typeface="+mn-ea"/>
              <a:cs typeface="+mn-cs"/>
            </a:endParaRPr>
          </a:p>
          <a:p>
            <a:pPr marL="228600" lvl="0" indent="-228600">
              <a:buFont typeface="+mj-lt"/>
              <a:buAutoNum type="arabicPeriod"/>
            </a:pP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Lastly, </a:t>
            </a:r>
            <a:r>
              <a:rPr lang="en-US" sz="1200" b="1" kern="1200" dirty="0">
                <a:solidFill>
                  <a:schemeClr val="tx1"/>
                </a:solidFill>
                <a:effectLst/>
                <a:latin typeface="+mn-lt"/>
                <a:ea typeface="+mn-ea"/>
                <a:cs typeface="+mn-cs"/>
              </a:rPr>
              <a:t>Streamlined governance. </a:t>
            </a:r>
            <a:r>
              <a:rPr lang="en-US" sz="1200" b="0" kern="1200" dirty="0">
                <a:solidFill>
                  <a:schemeClr val="tx1"/>
                </a:solidFill>
                <a:effectLst/>
                <a:latin typeface="+mn-lt"/>
                <a:ea typeface="+mn-ea"/>
                <a:cs typeface="+mn-cs"/>
              </a:rPr>
              <a:t>Under</a:t>
            </a:r>
            <a:r>
              <a:rPr lang="en-US" sz="1200" b="0" kern="1200" baseline="0" dirty="0">
                <a:solidFill>
                  <a:schemeClr val="tx1"/>
                </a:solidFill>
                <a:effectLst/>
                <a:latin typeface="+mn-lt"/>
                <a:ea typeface="+mn-ea"/>
                <a:cs typeface="+mn-cs"/>
              </a:rPr>
              <a:t> the Network model, fewer Governing Board meetings are required. Two new Director</a:t>
            </a:r>
            <a:r>
              <a:rPr lang="en-US" sz="1200" kern="1200" dirty="0">
                <a:solidFill>
                  <a:schemeClr val="tx1"/>
                </a:solidFill>
                <a:effectLst/>
                <a:latin typeface="+mn-lt"/>
                <a:ea typeface="+mn-ea"/>
                <a:cs typeface="+mn-cs"/>
              </a:rPr>
              <a:t> positions have</a:t>
            </a:r>
            <a:r>
              <a:rPr lang="en-US" sz="1200" kern="1200" baseline="0" dirty="0">
                <a:solidFill>
                  <a:schemeClr val="tx1"/>
                </a:solidFill>
                <a:effectLst/>
                <a:latin typeface="+mn-lt"/>
                <a:ea typeface="+mn-ea"/>
                <a:cs typeface="+mn-cs"/>
              </a:rPr>
              <a:t> been added, focusing on Education and Membership. Also, “P</a:t>
            </a:r>
            <a:r>
              <a:rPr lang="en-US" sz="1200" kern="1200" dirty="0">
                <a:solidFill>
                  <a:schemeClr val="tx1"/>
                </a:solidFill>
                <a:effectLst/>
                <a:latin typeface="+mn-lt"/>
                <a:ea typeface="+mn-ea"/>
                <a:cs typeface="+mn-cs"/>
              </a:rPr>
              <a:t>roject Teams” will replace “Standing Committees.” This will</a:t>
            </a:r>
            <a:r>
              <a:rPr lang="en-US" sz="1200" kern="1200" baseline="0" dirty="0">
                <a:solidFill>
                  <a:schemeClr val="tx1"/>
                </a:solidFill>
                <a:effectLst/>
                <a:latin typeface="+mn-lt"/>
                <a:ea typeface="+mn-ea"/>
                <a:cs typeface="+mn-cs"/>
              </a:rPr>
              <a:t> allow MORE members to get involved, and to do so without having to make a full year commitment. We know this has been an impediment for some busy REALTORS®.</a:t>
            </a:r>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t>5</a:t>
            </a:fld>
            <a:endParaRPr lang="en-US"/>
          </a:p>
        </p:txBody>
      </p:sp>
    </p:spTree>
    <p:extLst>
      <p:ext uri="{BB962C8B-B14F-4D97-AF65-F5344CB8AC3E}">
        <p14:creationId xmlns:p14="http://schemas.microsoft.com/office/powerpoint/2010/main" val="125505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changes were carefully thought through</a:t>
            </a:r>
            <a:r>
              <a:rPr lang="en-US" baseline="0" dirty="0"/>
              <a:t> and tested before rolling them out nationally.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2014,</a:t>
            </a:r>
            <a:r>
              <a:rPr lang="en-US" sz="1200" kern="1200" baseline="0" dirty="0">
                <a:solidFill>
                  <a:schemeClr val="tx1"/>
                </a:solidFill>
                <a:effectLst/>
                <a:latin typeface="+mn-lt"/>
                <a:ea typeface="+mn-ea"/>
                <a:cs typeface="+mn-cs"/>
              </a:rPr>
              <a:t> in collaboration with</a:t>
            </a:r>
            <a:r>
              <a:rPr lang="en-US" sz="1200" kern="1200" dirty="0">
                <a:solidFill>
                  <a:schemeClr val="tx1"/>
                </a:solidFill>
                <a:effectLst/>
                <a:latin typeface="+mn-lt"/>
                <a:ea typeface="+mn-ea"/>
                <a:cs typeface="+mn-cs"/>
              </a:rPr>
              <a:t> the Women’s Council of REALTORS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California, National conducted a two-year pilot test of the “Chapter-to-Network”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California and its 33 Networks was selected because</a:t>
            </a:r>
            <a:r>
              <a:rPr lang="en-US" sz="1200" kern="1200" baseline="0" dirty="0">
                <a:solidFill>
                  <a:schemeClr val="tx1"/>
                </a:solidFill>
                <a:effectLst/>
                <a:latin typeface="+mn-lt"/>
                <a:ea typeface="+mn-ea"/>
                <a:cs typeface="+mn-cs"/>
              </a:rPr>
              <a:t> it is </a:t>
            </a:r>
            <a:r>
              <a:rPr lang="en-US" sz="1200" kern="1200" baseline="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microcosm </a:t>
            </a:r>
            <a:r>
              <a:rPr lang="en-US" sz="1200" kern="1200" dirty="0">
                <a:solidFill>
                  <a:schemeClr val="tx1"/>
                </a:solidFill>
                <a:effectLst/>
                <a:latin typeface="+mn-lt"/>
                <a:ea typeface="+mn-ea"/>
                <a:cs typeface="+mn-cs"/>
              </a:rPr>
              <a:t>of how local Council groups function across the country. California’s local</a:t>
            </a:r>
            <a:r>
              <a:rPr lang="en-US" sz="1200" kern="1200" baseline="0" dirty="0">
                <a:solidFill>
                  <a:schemeClr val="tx1"/>
                </a:solidFill>
                <a:effectLst/>
                <a:latin typeface="+mn-lt"/>
                <a:ea typeface="+mn-ea"/>
                <a:cs typeface="+mn-cs"/>
              </a:rPr>
              <a:t> groups vary across all key demographics, including size, location and strength of the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At the end of the two-year pilot test, National assessed the outcomes. Both Network leaders and individual REALTOR® members were surveyed. From the California pilot we learned that under the Network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effectLst/>
                <a:latin typeface="+mn-lt"/>
                <a:ea typeface="+mn-ea"/>
                <a:cs typeface="+mn-cs"/>
              </a:rPr>
              <a:t>There was an increased awareness of enhanced programming. Quality won out over quantity.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effectLst/>
                <a:latin typeface="+mn-lt"/>
                <a:ea typeface="+mn-ea"/>
                <a:cs typeface="+mn-cs"/>
              </a:rPr>
              <a:t>There was a growth in the number of REALTOR® members. A survey of individual members found an increase in member satisfaction across all categories surveyed.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effectLst/>
                <a:latin typeface="+mn-lt"/>
                <a:ea typeface="+mn-ea"/>
                <a:cs typeface="+mn-cs"/>
              </a:rPr>
              <a:t>Local operating budgets increased due to more partnerships and registration fees for enhanced programming.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effectLst/>
                <a:latin typeface="+mn-lt"/>
                <a:ea typeface="+mn-ea"/>
                <a:cs typeface="+mn-cs"/>
              </a:rPr>
              <a:t>Local Affiliates were largely happy to support the transition to partnerships, knowing their financial contribution benefits the </a:t>
            </a:r>
            <a:r>
              <a:rPr lang="en-US" sz="1200" i="1" kern="1200" baseline="0" dirty="0">
                <a:solidFill>
                  <a:schemeClr val="tx1"/>
                </a:solidFill>
                <a:effectLst/>
                <a:latin typeface="+mn-lt"/>
                <a:ea typeface="+mn-ea"/>
                <a:cs typeface="+mn-cs"/>
              </a:rPr>
              <a:t>local</a:t>
            </a:r>
            <a:r>
              <a:rPr lang="en-US" sz="1200" kern="1200" baseline="0" dirty="0">
                <a:solidFill>
                  <a:schemeClr val="tx1"/>
                </a:solidFill>
                <a:effectLst/>
                <a:latin typeface="+mn-lt"/>
                <a:ea typeface="+mn-ea"/>
                <a:cs typeface="+mn-cs"/>
              </a:rPr>
              <a:t> Network and the </a:t>
            </a:r>
            <a:r>
              <a:rPr lang="en-US" sz="1200" i="1" kern="1200" baseline="0" dirty="0">
                <a:solidFill>
                  <a:schemeClr val="tx1"/>
                </a:solidFill>
                <a:effectLst/>
                <a:latin typeface="+mn-lt"/>
                <a:ea typeface="+mn-ea"/>
                <a:cs typeface="+mn-cs"/>
              </a:rPr>
              <a:t>local</a:t>
            </a:r>
            <a:r>
              <a:rPr lang="en-US" sz="1200" kern="1200" baseline="0" dirty="0">
                <a:solidFill>
                  <a:schemeClr val="tx1"/>
                </a:solidFill>
                <a:effectLst/>
                <a:latin typeface="+mn-lt"/>
                <a:ea typeface="+mn-ea"/>
                <a:cs typeface="+mn-cs"/>
              </a:rPr>
              <a:t> real estate community.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One other important </a:t>
            </a:r>
            <a:r>
              <a:rPr lang="en-US" sz="1200" kern="1200" baseline="0" dirty="0" smtClean="0">
                <a:solidFill>
                  <a:schemeClr val="tx1"/>
                </a:solidFill>
                <a:effectLst/>
                <a:latin typeface="+mn-lt"/>
                <a:ea typeface="+mn-ea"/>
                <a:cs typeface="+mn-cs"/>
              </a:rPr>
              <a:t>aspect of </a:t>
            </a:r>
            <a:r>
              <a:rPr lang="en-US" sz="1200" kern="1200" baseline="0" dirty="0">
                <a:solidFill>
                  <a:schemeClr val="tx1"/>
                </a:solidFill>
                <a:effectLst/>
                <a:latin typeface="+mn-lt"/>
                <a:ea typeface="+mn-ea"/>
                <a:cs typeface="+mn-cs"/>
              </a:rPr>
              <a:t>the pilot project was to gather feedback from </a:t>
            </a:r>
            <a:r>
              <a:rPr lang="en-US" sz="1200" kern="1200" baseline="0" dirty="0" smtClean="0">
                <a:solidFill>
                  <a:schemeClr val="tx1"/>
                </a:solidFill>
                <a:effectLst/>
                <a:latin typeface="+mn-lt"/>
                <a:ea typeface="+mn-ea"/>
                <a:cs typeface="+mn-cs"/>
              </a:rPr>
              <a:t>California </a:t>
            </a:r>
            <a:r>
              <a:rPr lang="en-US" sz="1200" kern="1200" baseline="0" smtClean="0">
                <a:solidFill>
                  <a:schemeClr val="tx1"/>
                </a:solidFill>
                <a:effectLst/>
                <a:latin typeface="+mn-lt"/>
                <a:ea typeface="+mn-ea"/>
                <a:cs typeface="+mn-cs"/>
              </a:rPr>
              <a:t>network leaders/participants. </a:t>
            </a:r>
            <a:r>
              <a:rPr lang="en-US" sz="1200" kern="1200" baseline="0" dirty="0">
                <a:solidFill>
                  <a:schemeClr val="tx1"/>
                </a:solidFill>
                <a:effectLst/>
                <a:latin typeface="+mn-lt"/>
                <a:ea typeface="+mn-ea"/>
                <a:cs typeface="+mn-cs"/>
              </a:rPr>
              <a:t>This allowed National to make some adjustments to the original proposed model and identify areas where local customization options are important. For example, in the pricing of strategic partnerships.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t>6</a:t>
            </a:fld>
            <a:endParaRPr lang="en-US"/>
          </a:p>
        </p:txBody>
      </p:sp>
    </p:spTree>
    <p:extLst>
      <p:ext uri="{BB962C8B-B14F-4D97-AF65-F5344CB8AC3E}">
        <p14:creationId xmlns:p14="http://schemas.microsoft.com/office/powerpoint/2010/main" val="220909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a:t>
            </a:r>
            <a:r>
              <a:rPr lang="en-US" baseline="0" dirty="0"/>
              <a:t> it was important to commit a good amount of time to test the Network model – National recognizes the need for a well-paced rollout to ensure a smooth transition and minimal disruption to current Chapters.</a:t>
            </a:r>
          </a:p>
          <a:p>
            <a:endParaRPr lang="en-US" baseline="0" dirty="0"/>
          </a:p>
          <a:p>
            <a:r>
              <a:rPr lang="en-US" baseline="0" dirty="0"/>
              <a:t>Implementation of the Chapter-to-Network project begins in November with Governing Board review and approval at our annual convention. </a:t>
            </a:r>
          </a:p>
          <a:p>
            <a:endParaRPr lang="en-US" baseline="0" dirty="0"/>
          </a:p>
          <a:p>
            <a:r>
              <a:rPr lang="en-US" baseline="0" dirty="0"/>
              <a:t>Throughout 2017 there will be multiple training and education activities, including at state meetings and at Leadership Academy. </a:t>
            </a:r>
            <a:endParaRPr lang="en-US" baseline="0" dirty="0" smtClean="0"/>
          </a:p>
          <a:p>
            <a:endParaRPr lang="en-US" baseline="0" dirty="0" smtClean="0"/>
          </a:p>
          <a:p>
            <a:r>
              <a:rPr lang="en-US" baseline="0" dirty="0" smtClean="0"/>
              <a:t>Good news.  You do not have to update your local bylaws.  National staff will take care of this for you in 2017, and you do not need to anything with </a:t>
            </a:r>
            <a:r>
              <a:rPr lang="en-US" baseline="0" smtClean="0"/>
              <a:t>this regard.  </a:t>
            </a:r>
            <a:endParaRPr lang="en-US" baseline="0" dirty="0"/>
          </a:p>
          <a:p>
            <a:endParaRPr lang="en-US" baseline="0" dirty="0"/>
          </a:p>
          <a:p>
            <a:r>
              <a:rPr lang="en-US" baseline="0" dirty="0"/>
              <a:t>In the fall of 2017, Networks will elect 2018 officers based on the new streamlined governance model. This enables local groups to adhere to the Network model guidelines for 2018. </a:t>
            </a:r>
          </a:p>
          <a:p>
            <a:endParaRPr lang="en-US" baseline="0" dirty="0"/>
          </a:p>
          <a:p>
            <a:r>
              <a:rPr lang="en-US" baseline="0" dirty="0"/>
              <a:t>By January 2019, the expectation is that 100% of the Network operating standards are fully functioning in all local Networks.</a:t>
            </a:r>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t>7</a:t>
            </a:fld>
            <a:endParaRPr lang="en-US"/>
          </a:p>
        </p:txBody>
      </p:sp>
    </p:spTree>
    <p:extLst>
      <p:ext uri="{BB962C8B-B14F-4D97-AF65-F5344CB8AC3E}">
        <p14:creationId xmlns:p14="http://schemas.microsoft.com/office/powerpoint/2010/main" val="32765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[If desired, and time permits, offer to take questions.]</a:t>
            </a:r>
          </a:p>
          <a:p>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t>8</a:t>
            </a:fld>
            <a:endParaRPr lang="en-US"/>
          </a:p>
        </p:txBody>
      </p:sp>
    </p:spTree>
    <p:extLst>
      <p:ext uri="{BB962C8B-B14F-4D97-AF65-F5344CB8AC3E}">
        <p14:creationId xmlns:p14="http://schemas.microsoft.com/office/powerpoint/2010/main" val="4125608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72540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A5C500C-642A-4F3B-8C67-FCDCE58026AD}"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0" y="274638"/>
            <a:ext cx="54102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8458200" y="0"/>
            <a:ext cx="6858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A5C500C-642A-4F3B-8C67-FCDCE58026AD}" type="slidenum">
              <a:rPr lang="en-US" smtClean="0"/>
              <a:pPr/>
              <a:t>‹#›</a:t>
            </a:fld>
            <a:endParaRPr lang="en-US"/>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4543" y="457200"/>
            <a:ext cx="2074183" cy="64008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ftr="0" dt="0"/>
  <p:txStyles>
    <p:titleStyle>
      <a:lvl1pPr algn="r" defTabSz="914400" rtl="0" eaLnBrk="1" latinLnBrk="0" hangingPunct="1">
        <a:spcBef>
          <a:spcPct val="0"/>
        </a:spcBef>
        <a:buNone/>
        <a:defRPr sz="3600" kern="1200" cap="none" spc="-100" baseline="0">
          <a:ln>
            <a:noFill/>
          </a:ln>
          <a:solidFill>
            <a:schemeClr val="tx2"/>
          </a:solidFill>
          <a:effectLst/>
          <a:latin typeface="+mn-lt"/>
          <a:ea typeface="Tahoma" panose="020B0604030504040204" pitchFamily="34" charset="0"/>
          <a:cs typeface="Tahoma" panose="020B0604030504040204"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38400"/>
            <a:ext cx="7543800" cy="2593975"/>
          </a:xfrm>
        </p:spPr>
        <p:txBody>
          <a:bodyPr/>
          <a:lstStyle/>
          <a:p>
            <a:r>
              <a:rPr lang="en-US" sz="4800" dirty="0"/>
              <a:t>The Women’s Council </a:t>
            </a:r>
            <a:br>
              <a:rPr lang="en-US" sz="4800" dirty="0"/>
            </a:br>
            <a:r>
              <a:rPr lang="en-US" sz="4800" dirty="0"/>
              <a:t>of REALTORS®  </a:t>
            </a:r>
            <a:r>
              <a:rPr lang="en-US" sz="6000" dirty="0"/>
              <a:t/>
            </a:r>
            <a:br>
              <a:rPr lang="en-US" sz="6000" dirty="0"/>
            </a:br>
            <a:r>
              <a:rPr lang="en-US" sz="4400" i="1" dirty="0"/>
              <a:t>Chapter-to-Network Project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09800"/>
            <a:ext cx="2286000" cy="2286000"/>
          </a:xfrm>
          <a:prstGeom prst="rect">
            <a:avLst/>
          </a:prstGeom>
        </p:spPr>
      </p:pic>
    </p:spTree>
    <p:extLst>
      <p:ext uri="{BB962C8B-B14F-4D97-AF65-F5344CB8AC3E}">
        <p14:creationId xmlns:p14="http://schemas.microsoft.com/office/powerpoint/2010/main" val="6613745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70613" y="1600200"/>
            <a:ext cx="5393174" cy="4800600"/>
          </a:xfrm>
        </p:spPr>
      </p:pic>
      <p:sp>
        <p:nvSpPr>
          <p:cNvPr id="4" name="Slide Number Placeholder 3"/>
          <p:cNvSpPr>
            <a:spLocks noGrp="1"/>
          </p:cNvSpPr>
          <p:nvPr>
            <p:ph type="sldNum" sz="quarter" idx="12"/>
          </p:nvPr>
        </p:nvSpPr>
        <p:spPr/>
        <p:txBody>
          <a:bodyPr/>
          <a:lstStyle/>
          <a:p>
            <a:fld id="{0A5C500C-642A-4F3B-8C67-FCDCE58026AD}" type="slidenum">
              <a:rPr lang="en-US" smtClean="0"/>
              <a:pPr/>
              <a:t>2</a:t>
            </a:fld>
            <a:endParaRPr lang="en-US"/>
          </a:p>
        </p:txBody>
      </p:sp>
    </p:spTree>
    <p:extLst>
      <p:ext uri="{BB962C8B-B14F-4D97-AF65-F5344CB8AC3E}">
        <p14:creationId xmlns:p14="http://schemas.microsoft.com/office/powerpoint/2010/main" val="16871775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Model Focus</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09600" y="1066800"/>
            <a:ext cx="5638800" cy="5638800"/>
          </a:xfrm>
          <a:prstGeom prst="rect">
            <a:avLst/>
          </a:prstGeom>
        </p:spPr>
      </p:pic>
      <p:pic>
        <p:nvPicPr>
          <p:cNvPr id="7" name="Picture 6"/>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90600" y="1524000"/>
            <a:ext cx="3840480" cy="3840480"/>
          </a:xfrm>
          <a:prstGeom prst="rect">
            <a:avLst/>
          </a:prstGeom>
        </p:spPr>
      </p:pic>
      <p:sp>
        <p:nvSpPr>
          <p:cNvPr id="6" name="TextBox 5"/>
          <p:cNvSpPr txBox="1"/>
          <p:nvPr/>
        </p:nvSpPr>
        <p:spPr>
          <a:xfrm>
            <a:off x="1295400" y="2608840"/>
            <a:ext cx="3657600" cy="2308324"/>
          </a:xfrm>
          <a:prstGeom prst="rect">
            <a:avLst/>
          </a:prstGeom>
          <a:noFill/>
        </p:spPr>
        <p:txBody>
          <a:bodyPr wrap="square" rtlCol="0">
            <a:spAutoFit/>
          </a:bodyPr>
          <a:lstStyle/>
          <a:p>
            <a:pPr marL="274320" indent="-274320">
              <a:buFont typeface="+mj-lt"/>
              <a:buAutoNum type="arabicPeriod"/>
            </a:pPr>
            <a:r>
              <a:rPr lang="en-US" sz="2400" dirty="0"/>
              <a:t>Member professionalism</a:t>
            </a:r>
          </a:p>
          <a:p>
            <a:pPr marL="274320" indent="-274320">
              <a:buFont typeface="+mj-lt"/>
              <a:buAutoNum type="arabicPeriod"/>
            </a:pPr>
            <a:r>
              <a:rPr lang="en-US" sz="2400" dirty="0"/>
              <a:t>Business development</a:t>
            </a:r>
          </a:p>
          <a:p>
            <a:pPr marL="274320" indent="-274320">
              <a:buFont typeface="+mj-lt"/>
              <a:buAutoNum type="arabicPeriod"/>
            </a:pPr>
            <a:r>
              <a:rPr lang="en-US" sz="2400" dirty="0"/>
              <a:t>Business leadership skills</a:t>
            </a:r>
          </a:p>
          <a:p>
            <a:pPr marL="274320" indent="-274320">
              <a:buFont typeface="+mj-lt"/>
              <a:buAutoNum type="arabicPeriod"/>
            </a:pPr>
            <a:r>
              <a:rPr lang="en-US" sz="2400" dirty="0"/>
              <a:t>Member networking &amp; </a:t>
            </a:r>
            <a:br>
              <a:rPr lang="en-US" sz="2400" dirty="0"/>
            </a:br>
            <a:r>
              <a:rPr lang="en-US" sz="2400" dirty="0"/>
              <a:t>relationship building</a:t>
            </a:r>
          </a:p>
          <a:p>
            <a:pPr marL="182880" indent="-182880"/>
            <a:endParaRPr lang="en-US" sz="2400" dirty="0"/>
          </a:p>
        </p:txBody>
      </p:sp>
      <p:sp>
        <p:nvSpPr>
          <p:cNvPr id="8" name="Slide Number Placeholder 2"/>
          <p:cNvSpPr txBox="1">
            <a:spLocks/>
          </p:cNvSpPr>
          <p:nvPr/>
        </p:nvSpPr>
        <p:spPr>
          <a:xfrm>
            <a:off x="8531788" y="564896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3</a:t>
            </a:r>
          </a:p>
        </p:txBody>
      </p:sp>
      <p:sp>
        <p:nvSpPr>
          <p:cNvPr id="4" name="TextBox 3"/>
          <p:cNvSpPr txBox="1"/>
          <p:nvPr/>
        </p:nvSpPr>
        <p:spPr>
          <a:xfrm>
            <a:off x="5284586" y="1295400"/>
            <a:ext cx="2941319" cy="1631216"/>
          </a:xfrm>
          <a:prstGeom prst="rect">
            <a:avLst/>
          </a:prstGeom>
          <a:noFill/>
        </p:spPr>
        <p:txBody>
          <a:bodyPr wrap="square" rtlCol="0">
            <a:spAutoFit/>
          </a:bodyPr>
          <a:lstStyle/>
          <a:p>
            <a:r>
              <a:rPr lang="en-US" sz="2000" b="1" i="1" dirty="0"/>
              <a:t>STRATEGIC GOAL: </a:t>
            </a:r>
            <a:br>
              <a:rPr lang="en-US" sz="2000" b="1" i="1" dirty="0"/>
            </a:br>
            <a:r>
              <a:rPr lang="en-US" sz="2000" i="1" dirty="0"/>
              <a:t>To build the effectiveness of chapters to deliver a consistent, high-quality member value &amp; brand</a:t>
            </a:r>
            <a:r>
              <a:rPr lang="en-US" sz="2000" dirty="0"/>
              <a:t>.</a:t>
            </a:r>
          </a:p>
        </p:txBody>
      </p:sp>
    </p:spTree>
    <p:extLst>
      <p:ext uri="{BB962C8B-B14F-4D97-AF65-F5344CB8AC3E}">
        <p14:creationId xmlns:p14="http://schemas.microsoft.com/office/powerpoint/2010/main" val="31766689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6"/>
          <p:cNvSpPr>
            <a:spLocks noChangeShapeType="1"/>
          </p:cNvSpPr>
          <p:nvPr/>
        </p:nvSpPr>
        <p:spPr bwMode="auto">
          <a:xfrm>
            <a:off x="1485453" y="3384371"/>
            <a:ext cx="5323830" cy="0"/>
          </a:xfrm>
          <a:prstGeom prst="line">
            <a:avLst/>
          </a:prstGeom>
          <a:noFill/>
          <a:ln w="412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nvGrpSpPr>
          <p:cNvPr id="26" name="Group 25"/>
          <p:cNvGrpSpPr/>
          <p:nvPr/>
        </p:nvGrpSpPr>
        <p:grpSpPr>
          <a:xfrm>
            <a:off x="6687200" y="3178690"/>
            <a:ext cx="1698531" cy="1421192"/>
            <a:chOff x="6687200" y="2321439"/>
            <a:chExt cx="1698531" cy="1421192"/>
          </a:xfrm>
        </p:grpSpPr>
        <p:sp>
          <p:nvSpPr>
            <p:cNvPr id="23" name="Freeform 17"/>
            <p:cNvSpPr>
              <a:spLocks/>
            </p:cNvSpPr>
            <p:nvPr/>
          </p:nvSpPr>
          <p:spPr bwMode="auto">
            <a:xfrm>
              <a:off x="7658548" y="2321439"/>
              <a:ext cx="727183" cy="1421192"/>
            </a:xfrm>
            <a:custGeom>
              <a:avLst/>
              <a:gdLst>
                <a:gd name="T0" fmla="*/ 0 w 548"/>
                <a:gd name="T1" fmla="*/ 916 h 1071"/>
                <a:gd name="T2" fmla="*/ 0 w 548"/>
                <a:gd name="T3" fmla="*/ 1071 h 1071"/>
                <a:gd name="T4" fmla="*/ 548 w 548"/>
                <a:gd name="T5" fmla="*/ 533 h 1071"/>
                <a:gd name="T6" fmla="*/ 0 w 548"/>
                <a:gd name="T7" fmla="*/ 0 h 1071"/>
                <a:gd name="T8" fmla="*/ 0 w 548"/>
                <a:gd name="T9" fmla="*/ 155 h 1071"/>
              </a:gdLst>
              <a:ahLst/>
              <a:cxnLst>
                <a:cxn ang="0">
                  <a:pos x="T0" y="T1"/>
                </a:cxn>
                <a:cxn ang="0">
                  <a:pos x="T2" y="T3"/>
                </a:cxn>
                <a:cxn ang="0">
                  <a:pos x="T4" y="T5"/>
                </a:cxn>
                <a:cxn ang="0">
                  <a:pos x="T6" y="T7"/>
                </a:cxn>
                <a:cxn ang="0">
                  <a:pos x="T8" y="T9"/>
                </a:cxn>
              </a:cxnLst>
              <a:rect l="0" t="0" r="r" b="b"/>
              <a:pathLst>
                <a:path w="548" h="1071">
                  <a:moveTo>
                    <a:pt x="0" y="916"/>
                  </a:moveTo>
                  <a:lnTo>
                    <a:pt x="0" y="1071"/>
                  </a:lnTo>
                  <a:lnTo>
                    <a:pt x="548" y="533"/>
                  </a:lnTo>
                  <a:lnTo>
                    <a:pt x="0" y="0"/>
                  </a:lnTo>
                  <a:lnTo>
                    <a:pt x="0" y="155"/>
                  </a:lnTo>
                </a:path>
              </a:pathLst>
            </a:custGeom>
            <a:noFill/>
            <a:ln w="412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4" name="Line 18"/>
            <p:cNvSpPr>
              <a:spLocks noChangeShapeType="1"/>
            </p:cNvSpPr>
            <p:nvPr/>
          </p:nvSpPr>
          <p:spPr bwMode="auto">
            <a:xfrm>
              <a:off x="6687201" y="3536950"/>
              <a:ext cx="971347" cy="0"/>
            </a:xfrm>
            <a:prstGeom prst="line">
              <a:avLst/>
            </a:prstGeom>
            <a:noFill/>
            <a:ln w="412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19"/>
            <p:cNvSpPr>
              <a:spLocks noChangeShapeType="1"/>
            </p:cNvSpPr>
            <p:nvPr/>
          </p:nvSpPr>
          <p:spPr bwMode="auto">
            <a:xfrm flipH="1">
              <a:off x="6687200" y="2527121"/>
              <a:ext cx="971347" cy="0"/>
            </a:xfrm>
            <a:prstGeom prst="line">
              <a:avLst/>
            </a:prstGeom>
            <a:noFill/>
            <a:ln w="412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29" name="Group 28"/>
          <p:cNvGrpSpPr/>
          <p:nvPr/>
        </p:nvGrpSpPr>
        <p:grpSpPr>
          <a:xfrm>
            <a:off x="758271" y="2168860"/>
            <a:ext cx="1698530" cy="1413230"/>
            <a:chOff x="758270" y="1311610"/>
            <a:chExt cx="1698530" cy="1413230"/>
          </a:xfrm>
        </p:grpSpPr>
        <p:sp>
          <p:nvSpPr>
            <p:cNvPr id="20" name="Freeform 14"/>
            <p:cNvSpPr>
              <a:spLocks/>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1" name="Line 15"/>
            <p:cNvSpPr>
              <a:spLocks noChangeShapeType="1"/>
            </p:cNvSpPr>
            <p:nvPr/>
          </p:nvSpPr>
          <p:spPr bwMode="auto">
            <a:xfrm flipH="1">
              <a:off x="1485453" y="1509330"/>
              <a:ext cx="971347" cy="0"/>
            </a:xfrm>
            <a:prstGeom prst="line">
              <a:avLst/>
            </a:prstGeom>
            <a:noFill/>
            <a:ln w="412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7" name="Line 15"/>
            <p:cNvSpPr>
              <a:spLocks noChangeShapeType="1"/>
            </p:cNvSpPr>
            <p:nvPr/>
          </p:nvSpPr>
          <p:spPr bwMode="auto">
            <a:xfrm flipH="1">
              <a:off x="1485453" y="2527121"/>
              <a:ext cx="971347" cy="0"/>
            </a:xfrm>
            <a:prstGeom prst="line">
              <a:avLst/>
            </a:prstGeom>
            <a:noFill/>
            <a:ln w="412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30" name="Oval 29"/>
          <p:cNvSpPr>
            <a:spLocks noChangeAspect="1"/>
          </p:cNvSpPr>
          <p:nvPr/>
        </p:nvSpPr>
        <p:spPr>
          <a:xfrm>
            <a:off x="2456801" y="1924961"/>
            <a:ext cx="914400" cy="914400"/>
          </a:xfrm>
          <a:prstGeom prst="ellipse">
            <a:avLst/>
          </a:prstGeom>
          <a:solidFill>
            <a:schemeClr val="accent1">
              <a:alpha val="80000"/>
            </a:schemeClr>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400" dirty="0">
              <a:solidFill>
                <a:srgbClr val="FFFFFF"/>
              </a:solidFill>
            </a:endParaRPr>
          </a:p>
        </p:txBody>
      </p:sp>
      <p:sp>
        <p:nvSpPr>
          <p:cNvPr id="31" name="Oval 30"/>
          <p:cNvSpPr>
            <a:spLocks noChangeAspect="1"/>
          </p:cNvSpPr>
          <p:nvPr/>
        </p:nvSpPr>
        <p:spPr>
          <a:xfrm>
            <a:off x="5740713" y="3961233"/>
            <a:ext cx="914400" cy="914400"/>
          </a:xfrm>
          <a:prstGeom prst="ellipse">
            <a:avLst/>
          </a:prstGeom>
          <a:solidFill>
            <a:schemeClr val="accent1">
              <a:alpha val="80000"/>
            </a:schemeClr>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400" dirty="0">
              <a:solidFill>
                <a:srgbClr val="FFFFFF"/>
              </a:solidFill>
            </a:endParaRPr>
          </a:p>
        </p:txBody>
      </p:sp>
      <p:sp>
        <p:nvSpPr>
          <p:cNvPr id="32" name="Rectangle 31"/>
          <p:cNvSpPr/>
          <p:nvPr/>
        </p:nvSpPr>
        <p:spPr>
          <a:xfrm>
            <a:off x="3605820" y="1838942"/>
            <a:ext cx="4088318" cy="1886542"/>
          </a:xfrm>
          <a:prstGeom prst="rect">
            <a:avLst/>
          </a:prstGeom>
        </p:spPr>
        <p:txBody>
          <a:bodyPr wrap="square" lIns="91440" rIns="91440" bIns="45720">
            <a:spAutoFit/>
          </a:bodyPr>
          <a:lstStyle/>
          <a:p>
            <a:pPr>
              <a:lnSpc>
                <a:spcPct val="89000"/>
              </a:lnSpc>
            </a:pPr>
            <a:r>
              <a:rPr lang="en-US" sz="4000" dirty="0"/>
              <a:t>Chapters</a:t>
            </a:r>
          </a:p>
          <a:p>
            <a:pPr>
              <a:lnSpc>
                <a:spcPct val="89000"/>
              </a:lnSpc>
            </a:pPr>
            <a:r>
              <a:rPr lang="en-US" sz="2000" dirty="0"/>
              <a:t>Governance-focused</a:t>
            </a:r>
          </a:p>
          <a:p>
            <a:pPr>
              <a:lnSpc>
                <a:spcPct val="89000"/>
              </a:lnSpc>
            </a:pPr>
            <a:r>
              <a:rPr lang="en-US" sz="2000" dirty="0"/>
              <a:t>Part of an association </a:t>
            </a:r>
          </a:p>
          <a:p>
            <a:pPr>
              <a:lnSpc>
                <a:spcPct val="89000"/>
              </a:lnSpc>
            </a:pPr>
            <a:endParaRPr lang="en-US" sz="2000" dirty="0"/>
          </a:p>
          <a:p>
            <a:pPr>
              <a:lnSpc>
                <a:spcPct val="89000"/>
              </a:lnSpc>
            </a:pPr>
            <a:endParaRPr lang="en-US" sz="2000" dirty="0"/>
          </a:p>
          <a:p>
            <a:pPr>
              <a:lnSpc>
                <a:spcPct val="89000"/>
              </a:lnSpc>
            </a:pPr>
            <a:endParaRPr lang="en-US" sz="1100" dirty="0"/>
          </a:p>
        </p:txBody>
      </p:sp>
      <p:sp>
        <p:nvSpPr>
          <p:cNvPr id="33" name="Rectangle 32"/>
          <p:cNvSpPr/>
          <p:nvPr/>
        </p:nvSpPr>
        <p:spPr>
          <a:xfrm>
            <a:off x="583555" y="3886877"/>
            <a:ext cx="4796215" cy="2174057"/>
          </a:xfrm>
          <a:prstGeom prst="rect">
            <a:avLst/>
          </a:prstGeom>
        </p:spPr>
        <p:txBody>
          <a:bodyPr wrap="square" lIns="91440" rIns="91440" bIns="45720">
            <a:spAutoFit/>
          </a:bodyPr>
          <a:lstStyle/>
          <a:p>
            <a:pPr algn="r">
              <a:lnSpc>
                <a:spcPct val="89000"/>
              </a:lnSpc>
            </a:pPr>
            <a:r>
              <a:rPr lang="en-US" sz="4000" dirty="0"/>
              <a:t>Networks</a:t>
            </a:r>
          </a:p>
          <a:p>
            <a:pPr algn="r">
              <a:lnSpc>
                <a:spcPct val="89000"/>
              </a:lnSpc>
            </a:pPr>
            <a:r>
              <a:rPr lang="en-US" sz="2000" dirty="0"/>
              <a:t>Nimble and business-oriented</a:t>
            </a:r>
          </a:p>
          <a:p>
            <a:pPr algn="r">
              <a:lnSpc>
                <a:spcPct val="89000"/>
              </a:lnSpc>
            </a:pPr>
            <a:r>
              <a:rPr lang="en-US" sz="2000" dirty="0"/>
              <a:t>A place to connect and do business</a:t>
            </a:r>
          </a:p>
          <a:p>
            <a:pPr algn="r">
              <a:lnSpc>
                <a:spcPct val="89000"/>
              </a:lnSpc>
            </a:pPr>
            <a:endParaRPr lang="en-US" sz="2400" dirty="0"/>
          </a:p>
          <a:p>
            <a:pPr algn="r">
              <a:lnSpc>
                <a:spcPct val="89000"/>
              </a:lnSpc>
            </a:pPr>
            <a:endParaRPr lang="en-US" sz="2400" dirty="0"/>
          </a:p>
          <a:p>
            <a:pPr algn="r">
              <a:lnSpc>
                <a:spcPct val="89000"/>
              </a:lnSpc>
            </a:pPr>
            <a:endParaRPr lang="en-US" sz="2400" dirty="0"/>
          </a:p>
        </p:txBody>
      </p:sp>
      <p:sp>
        <p:nvSpPr>
          <p:cNvPr id="34" name="Title 33"/>
          <p:cNvSpPr>
            <a:spLocks noGrp="1"/>
          </p:cNvSpPr>
          <p:nvPr>
            <p:ph type="title"/>
          </p:nvPr>
        </p:nvSpPr>
        <p:spPr/>
        <p:txBody>
          <a:bodyPr/>
          <a:lstStyle/>
          <a:p>
            <a:r>
              <a:rPr lang="en-US" dirty="0"/>
              <a:t>From Chapters to Networks:</a:t>
            </a:r>
            <a:br>
              <a:rPr lang="en-US" dirty="0"/>
            </a:br>
            <a:r>
              <a:rPr lang="en-US" dirty="0"/>
              <a:t>Why the change?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488" y="4074160"/>
            <a:ext cx="640080" cy="6400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2521" y="1962648"/>
            <a:ext cx="822960" cy="822960"/>
          </a:xfrm>
          <a:prstGeom prst="rect">
            <a:avLst/>
          </a:prstGeom>
        </p:spPr>
      </p:pic>
      <p:sp>
        <p:nvSpPr>
          <p:cNvPr id="19" name="Slide Number Placeholder 2"/>
          <p:cNvSpPr txBox="1">
            <a:spLocks/>
          </p:cNvSpPr>
          <p:nvPr/>
        </p:nvSpPr>
        <p:spPr>
          <a:xfrm>
            <a:off x="8531788" y="564896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2</a:t>
            </a:r>
          </a:p>
        </p:txBody>
      </p:sp>
    </p:spTree>
    <p:extLst>
      <p:ext uri="{BB962C8B-B14F-4D97-AF65-F5344CB8AC3E}">
        <p14:creationId xmlns:p14="http://schemas.microsoft.com/office/powerpoint/2010/main" val="247079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63" presetClass="path" presetSubtype="0" decel="50000" fill="hold" nodeType="withEffect">
                                  <p:stCondLst>
                                    <p:cond delay="0"/>
                                  </p:stCondLst>
                                  <p:childTnLst>
                                    <p:animMotion origin="layout" path="M 0 0 L 0.25 0 E" pathEditMode="relative" ptsTypes="">
                                      <p:cBhvr>
                                        <p:cTn id="9" dur="1000" spd="-100000" fill="hold"/>
                                        <p:tgtEl>
                                          <p:spTgt spid="29"/>
                                        </p:tgtEl>
                                        <p:attrNameLst>
                                          <p:attrName>ppt_x</p:attrName>
                                          <p:attrName>ppt_y</p:attrName>
                                        </p:attrNameLst>
                                      </p:cBhvr>
                                    </p:animMotion>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900"/>
                                        <p:tgtEl>
                                          <p:spTgt spid="22"/>
                                        </p:tgtEl>
                                      </p:cBhvr>
                                    </p:animEffect>
                                  </p:childTnLst>
                                </p:cTn>
                              </p:par>
                            </p:childTnLst>
                          </p:cTn>
                        </p:par>
                        <p:par>
                          <p:cTn id="14" fill="hold">
                            <p:stCondLst>
                              <p:cond delay="1900"/>
                            </p:stCondLst>
                            <p:childTnLst>
                              <p:par>
                                <p:cTn id="15" presetID="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4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35" presetClass="path" presetSubtype="0" decel="50000" fill="hold" nodeType="withEffect">
                                  <p:stCondLst>
                                    <p:cond delay="400"/>
                                  </p:stCondLst>
                                  <p:childTnLst>
                                    <p:animMotion origin="layout" path="M 0 0 L -0.25 0 E" pathEditMode="relative" ptsTypes="">
                                      <p:cBhvr>
                                        <p:cTn id="24" dur="1000" spd="-100000" fill="hold"/>
                                        <p:tgtEl>
                                          <p:spTgt spid="26"/>
                                        </p:tgtEl>
                                        <p:attrNameLst>
                                          <p:attrName>ppt_x</p:attrName>
                                          <p:attrName>ppt_y</p:attrName>
                                        </p:attrNameLst>
                                      </p:cBhvr>
                                    </p:animMotion>
                                  </p:childTnLst>
                                </p:cTn>
                              </p:par>
                              <p:par>
                                <p:cTn id="25" presetID="10" presetClass="entr" presetSubtype="0" fill="hold" grpId="0" nodeType="withEffect">
                                  <p:stCondLst>
                                    <p:cond delay="120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6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31" grpId="0" animBg="1"/>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345197" y="2527019"/>
            <a:ext cx="5543600" cy="72680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6" name="Rectangle 25"/>
          <p:cNvSpPr/>
          <p:nvPr/>
        </p:nvSpPr>
        <p:spPr>
          <a:xfrm>
            <a:off x="1345196" y="3248733"/>
            <a:ext cx="5543601" cy="72680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Rectangle 26"/>
          <p:cNvSpPr/>
          <p:nvPr/>
        </p:nvSpPr>
        <p:spPr>
          <a:xfrm>
            <a:off x="1345196" y="3971573"/>
            <a:ext cx="5543601" cy="7268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8" name="Rectangle 27"/>
          <p:cNvSpPr/>
          <p:nvPr/>
        </p:nvSpPr>
        <p:spPr>
          <a:xfrm>
            <a:off x="1345197" y="1805304"/>
            <a:ext cx="5525314" cy="726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Rectangle 4"/>
          <p:cNvSpPr/>
          <p:nvPr/>
        </p:nvSpPr>
        <p:spPr>
          <a:xfrm>
            <a:off x="7315344" y="2496651"/>
            <a:ext cx="1146956" cy="9921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6" name="Rectangle 5"/>
          <p:cNvSpPr/>
          <p:nvPr/>
        </p:nvSpPr>
        <p:spPr>
          <a:xfrm>
            <a:off x="7317896" y="1557697"/>
            <a:ext cx="1146956" cy="992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7" name="Rectangle 6"/>
          <p:cNvSpPr/>
          <p:nvPr/>
        </p:nvSpPr>
        <p:spPr>
          <a:xfrm>
            <a:off x="7306115" y="3476589"/>
            <a:ext cx="1161288" cy="9921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Rectangle 7"/>
          <p:cNvSpPr/>
          <p:nvPr/>
        </p:nvSpPr>
        <p:spPr>
          <a:xfrm>
            <a:off x="7332014" y="4431194"/>
            <a:ext cx="1146956" cy="9921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7" name="Freeform 16"/>
          <p:cNvSpPr/>
          <p:nvPr/>
        </p:nvSpPr>
        <p:spPr>
          <a:xfrm rot="5400000" flipH="1">
            <a:off x="634173" y="2063630"/>
            <a:ext cx="992134" cy="475485"/>
          </a:xfrm>
          <a:custGeom>
            <a:avLst/>
            <a:gdLst>
              <a:gd name="connsiteX0" fmla="*/ 992134 w 992134"/>
              <a:gd name="connsiteY0" fmla="*/ 1 h 475485"/>
              <a:gd name="connsiteX1" fmla="*/ 992134 w 992134"/>
              <a:gd name="connsiteY1" fmla="*/ 475485 h 475485"/>
              <a:gd name="connsiteX2" fmla="*/ 306334 w 992134"/>
              <a:gd name="connsiteY2" fmla="*/ 475485 h 475485"/>
              <a:gd name="connsiteX3" fmla="*/ 306334 w 992134"/>
              <a:gd name="connsiteY3" fmla="*/ 475484 h 475485"/>
              <a:gd name="connsiteX4" fmla="*/ 0 w 992134"/>
              <a:gd name="connsiteY4" fmla="*/ 475484 h 475485"/>
              <a:gd name="connsiteX5" fmla="*/ 253885 w 992134"/>
              <a:gd name="connsiteY5" fmla="*/ 0 h 475485"/>
              <a:gd name="connsiteX6" fmla="*/ 685800 w 992134"/>
              <a:gd name="connsiteY6" fmla="*/ 0 h 475485"/>
              <a:gd name="connsiteX7" fmla="*/ 685800 w 992134"/>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134" h="475485">
                <a:moveTo>
                  <a:pt x="992134" y="1"/>
                </a:moveTo>
                <a:lnTo>
                  <a:pt x="992134" y="475485"/>
                </a:lnTo>
                <a:lnTo>
                  <a:pt x="306334" y="475485"/>
                </a:lnTo>
                <a:lnTo>
                  <a:pt x="306334" y="475484"/>
                </a:lnTo>
                <a:lnTo>
                  <a:pt x="0" y="475484"/>
                </a:lnTo>
                <a:lnTo>
                  <a:pt x="253885" y="0"/>
                </a:lnTo>
                <a:lnTo>
                  <a:pt x="685800" y="0"/>
                </a:lnTo>
                <a:lnTo>
                  <a:pt x="685800" y="1"/>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a:p>
        </p:txBody>
      </p:sp>
      <p:sp>
        <p:nvSpPr>
          <p:cNvPr id="18" name="Freeform 17"/>
          <p:cNvSpPr/>
          <p:nvPr/>
        </p:nvSpPr>
        <p:spPr>
          <a:xfrm rot="5400000" flipH="1">
            <a:off x="505461" y="2914058"/>
            <a:ext cx="1249561" cy="475485"/>
          </a:xfrm>
          <a:custGeom>
            <a:avLst/>
            <a:gdLst>
              <a:gd name="connsiteX0" fmla="*/ 1249561 w 1249561"/>
              <a:gd name="connsiteY0" fmla="*/ 1 h 475485"/>
              <a:gd name="connsiteX1" fmla="*/ 991278 w 1249561"/>
              <a:gd name="connsiteY1" fmla="*/ 475485 h 475485"/>
              <a:gd name="connsiteX2" fmla="*/ 434530 w 1249561"/>
              <a:gd name="connsiteY2" fmla="*/ 475485 h 475485"/>
              <a:gd name="connsiteX3" fmla="*/ 434531 w 1249561"/>
              <a:gd name="connsiteY3" fmla="*/ 475484 h 475485"/>
              <a:gd name="connsiteX4" fmla="*/ 0 w 1249561"/>
              <a:gd name="connsiteY4" fmla="*/ 475484 h 475485"/>
              <a:gd name="connsiteX5" fmla="*/ 521910 w 1249561"/>
              <a:gd name="connsiteY5" fmla="*/ 0 h 475485"/>
              <a:gd name="connsiteX6" fmla="*/ 1109579 w 1249561"/>
              <a:gd name="connsiteY6" fmla="*/ 0 h 475485"/>
              <a:gd name="connsiteX7" fmla="*/ 1109578 w 1249561"/>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561" h="475485">
                <a:moveTo>
                  <a:pt x="1249561" y="1"/>
                </a:moveTo>
                <a:lnTo>
                  <a:pt x="991278" y="475485"/>
                </a:lnTo>
                <a:lnTo>
                  <a:pt x="434530" y="475485"/>
                </a:lnTo>
                <a:lnTo>
                  <a:pt x="434531" y="475484"/>
                </a:lnTo>
                <a:lnTo>
                  <a:pt x="0" y="475484"/>
                </a:lnTo>
                <a:lnTo>
                  <a:pt x="521910" y="0"/>
                </a:lnTo>
                <a:lnTo>
                  <a:pt x="1109579" y="0"/>
                </a:lnTo>
                <a:lnTo>
                  <a:pt x="1109578" y="1"/>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sp>
        <p:nvSpPr>
          <p:cNvPr id="19" name="Freeform 18"/>
          <p:cNvSpPr/>
          <p:nvPr/>
        </p:nvSpPr>
        <p:spPr>
          <a:xfrm rot="5400000" flipH="1">
            <a:off x="367162" y="3774068"/>
            <a:ext cx="1526160" cy="475485"/>
          </a:xfrm>
          <a:custGeom>
            <a:avLst/>
            <a:gdLst>
              <a:gd name="connsiteX0" fmla="*/ 1526156 w 1526156"/>
              <a:gd name="connsiteY0" fmla="*/ 1 h 475485"/>
              <a:gd name="connsiteX1" fmla="*/ 1025091 w 1526156"/>
              <a:gd name="connsiteY1" fmla="*/ 475485 h 475485"/>
              <a:gd name="connsiteX2" fmla="*/ 355289 w 1526156"/>
              <a:gd name="connsiteY2" fmla="*/ 475485 h 475485"/>
              <a:gd name="connsiteX3" fmla="*/ 355289 w 1526156"/>
              <a:gd name="connsiteY3" fmla="*/ 475484 h 475485"/>
              <a:gd name="connsiteX4" fmla="*/ 0 w 1526156"/>
              <a:gd name="connsiteY4" fmla="*/ 475484 h 475485"/>
              <a:gd name="connsiteX5" fmla="*/ 789589 w 1526156"/>
              <a:gd name="connsiteY5" fmla="*/ 0 h 475485"/>
              <a:gd name="connsiteX6" fmla="*/ 1345888 w 1526156"/>
              <a:gd name="connsiteY6" fmla="*/ 0 h 475485"/>
              <a:gd name="connsiteX7" fmla="*/ 1345887 w 1526156"/>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6156" h="475485">
                <a:moveTo>
                  <a:pt x="1526156" y="1"/>
                </a:moveTo>
                <a:lnTo>
                  <a:pt x="1025091" y="475485"/>
                </a:lnTo>
                <a:lnTo>
                  <a:pt x="355289" y="475485"/>
                </a:lnTo>
                <a:lnTo>
                  <a:pt x="355289" y="475484"/>
                </a:lnTo>
                <a:lnTo>
                  <a:pt x="0" y="475484"/>
                </a:lnTo>
                <a:lnTo>
                  <a:pt x="789589" y="0"/>
                </a:lnTo>
                <a:lnTo>
                  <a:pt x="1345888" y="0"/>
                </a:lnTo>
                <a:lnTo>
                  <a:pt x="1345887" y="1"/>
                </a:lnTo>
                <a:close/>
              </a:path>
            </a:pathLst>
          </a:cu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sp>
        <p:nvSpPr>
          <p:cNvPr id="20" name="Freeform 19"/>
          <p:cNvSpPr/>
          <p:nvPr/>
        </p:nvSpPr>
        <p:spPr>
          <a:xfrm rot="5400000" flipH="1">
            <a:off x="234568" y="4629506"/>
            <a:ext cx="1791350" cy="475485"/>
          </a:xfrm>
          <a:custGeom>
            <a:avLst/>
            <a:gdLst>
              <a:gd name="connsiteX0" fmla="*/ 1791350 w 1791350"/>
              <a:gd name="connsiteY0" fmla="*/ 0 h 475485"/>
              <a:gd name="connsiteX1" fmla="*/ 998932 w 1791350"/>
              <a:gd name="connsiteY1" fmla="*/ 475485 h 475485"/>
              <a:gd name="connsiteX2" fmla="*/ 496283 w 1791350"/>
              <a:gd name="connsiteY2" fmla="*/ 475485 h 475485"/>
              <a:gd name="connsiteX3" fmla="*/ 496282 w 1791350"/>
              <a:gd name="connsiteY3" fmla="*/ 475485 h 475485"/>
              <a:gd name="connsiteX4" fmla="*/ 0 w 1791350"/>
              <a:gd name="connsiteY4" fmla="*/ 475485 h 475485"/>
              <a:gd name="connsiteX5" fmla="*/ 1075640 w 1791350"/>
              <a:gd name="connsiteY5" fmla="*/ 1 h 475485"/>
              <a:gd name="connsiteX6" fmla="*/ 1145140 w 1791350"/>
              <a:gd name="connsiteY6" fmla="*/ 1 h 475485"/>
              <a:gd name="connsiteX7" fmla="*/ 1145141 w 1791350"/>
              <a:gd name="connsiteY7" fmla="*/ 0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1350" h="475485">
                <a:moveTo>
                  <a:pt x="1791350" y="0"/>
                </a:moveTo>
                <a:lnTo>
                  <a:pt x="998932" y="475485"/>
                </a:lnTo>
                <a:lnTo>
                  <a:pt x="496283" y="475485"/>
                </a:lnTo>
                <a:lnTo>
                  <a:pt x="496282" y="475485"/>
                </a:lnTo>
                <a:lnTo>
                  <a:pt x="0" y="475485"/>
                </a:lnTo>
                <a:lnTo>
                  <a:pt x="1075640" y="1"/>
                </a:lnTo>
                <a:lnTo>
                  <a:pt x="1145140" y="1"/>
                </a:lnTo>
                <a:lnTo>
                  <a:pt x="1145141"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a:p>
        </p:txBody>
      </p:sp>
      <p:sp>
        <p:nvSpPr>
          <p:cNvPr id="21" name="Rectangle 20"/>
          <p:cNvSpPr/>
          <p:nvPr/>
        </p:nvSpPr>
        <p:spPr>
          <a:xfrm>
            <a:off x="-396552" y="2794446"/>
            <a:ext cx="1292930" cy="9921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pPr algn="r"/>
            <a:endParaRPr lang="en-US" sz="3200" dirty="0"/>
          </a:p>
        </p:txBody>
      </p:sp>
      <p:sp>
        <p:nvSpPr>
          <p:cNvPr id="22" name="Rectangle 21"/>
          <p:cNvSpPr/>
          <p:nvPr/>
        </p:nvSpPr>
        <p:spPr>
          <a:xfrm>
            <a:off x="-396552" y="1805305"/>
            <a:ext cx="1292930" cy="992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pPr algn="r"/>
            <a:endParaRPr lang="en-US" sz="3200" dirty="0"/>
          </a:p>
        </p:txBody>
      </p:sp>
      <p:sp>
        <p:nvSpPr>
          <p:cNvPr id="23" name="Rectangle 22"/>
          <p:cNvSpPr/>
          <p:nvPr/>
        </p:nvSpPr>
        <p:spPr>
          <a:xfrm>
            <a:off x="-396552" y="3731491"/>
            <a:ext cx="1292930" cy="104339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pPr algn="r"/>
            <a:endParaRPr lang="en-US" sz="3200" dirty="0"/>
          </a:p>
        </p:txBody>
      </p:sp>
      <p:sp>
        <p:nvSpPr>
          <p:cNvPr id="24" name="Rectangle 23"/>
          <p:cNvSpPr/>
          <p:nvPr/>
        </p:nvSpPr>
        <p:spPr>
          <a:xfrm>
            <a:off x="-396552" y="4770788"/>
            <a:ext cx="1292930" cy="9921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pPr algn="r"/>
            <a:endParaRPr lang="en-US" sz="3200" dirty="0"/>
          </a:p>
        </p:txBody>
      </p:sp>
      <p:sp>
        <p:nvSpPr>
          <p:cNvPr id="39" name="Freeform 38"/>
          <p:cNvSpPr/>
          <p:nvPr/>
        </p:nvSpPr>
        <p:spPr>
          <a:xfrm rot="16200000" flipH="1">
            <a:off x="6598543" y="1813211"/>
            <a:ext cx="992136" cy="457201"/>
          </a:xfrm>
          <a:custGeom>
            <a:avLst/>
            <a:gdLst>
              <a:gd name="connsiteX0" fmla="*/ 0 w 992136"/>
              <a:gd name="connsiteY0" fmla="*/ 457201 h 457201"/>
              <a:gd name="connsiteX1" fmla="*/ 257639 w 992136"/>
              <a:gd name="connsiteY1" fmla="*/ 457201 h 457201"/>
              <a:gd name="connsiteX2" fmla="*/ 493991 w 992136"/>
              <a:gd name="connsiteY2" fmla="*/ 457201 h 457201"/>
              <a:gd name="connsiteX3" fmla="*/ 992136 w 992136"/>
              <a:gd name="connsiteY3" fmla="*/ 457201 h 457201"/>
              <a:gd name="connsiteX4" fmla="*/ 984053 w 992136"/>
              <a:gd name="connsiteY4" fmla="*/ 0 h 457201"/>
              <a:gd name="connsiteX5" fmla="*/ 742580 w 992136"/>
              <a:gd name="connsiteY5" fmla="*/ 0 h 457201"/>
              <a:gd name="connsiteX6" fmla="*/ 249556 w 992136"/>
              <a:gd name="connsiteY6" fmla="*/ 0 h 457201"/>
              <a:gd name="connsiteX7" fmla="*/ 248589 w 992136"/>
              <a:gd name="connsiteY7"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136" h="457201">
                <a:moveTo>
                  <a:pt x="0" y="457201"/>
                </a:moveTo>
                <a:lnTo>
                  <a:pt x="257639" y="457201"/>
                </a:lnTo>
                <a:lnTo>
                  <a:pt x="493991" y="457201"/>
                </a:lnTo>
                <a:lnTo>
                  <a:pt x="992136" y="457201"/>
                </a:lnTo>
                <a:lnTo>
                  <a:pt x="984053" y="0"/>
                </a:lnTo>
                <a:lnTo>
                  <a:pt x="742580" y="0"/>
                </a:lnTo>
                <a:lnTo>
                  <a:pt x="249556" y="0"/>
                </a:lnTo>
                <a:lnTo>
                  <a:pt x="248589" y="0"/>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8" name="Freeform 37"/>
          <p:cNvSpPr/>
          <p:nvPr/>
        </p:nvSpPr>
        <p:spPr>
          <a:xfrm rot="5400000" flipH="1" flipV="1">
            <a:off x="6585313" y="2824938"/>
            <a:ext cx="1055719" cy="457203"/>
          </a:xfrm>
          <a:custGeom>
            <a:avLst/>
            <a:gdLst>
              <a:gd name="connsiteX0" fmla="*/ 980479 w 980479"/>
              <a:gd name="connsiteY0" fmla="*/ 2 h 457203"/>
              <a:gd name="connsiteX1" fmla="*/ 970809 w 980479"/>
              <a:gd name="connsiteY1" fmla="*/ 457203 h 457203"/>
              <a:gd name="connsiteX2" fmla="*/ 330526 w 980479"/>
              <a:gd name="connsiteY2" fmla="*/ 457203 h 457203"/>
              <a:gd name="connsiteX3" fmla="*/ 330526 w 980479"/>
              <a:gd name="connsiteY3" fmla="*/ 457202 h 457203"/>
              <a:gd name="connsiteX4" fmla="*/ 0 w 980479"/>
              <a:gd name="connsiteY4" fmla="*/ 457202 h 457203"/>
              <a:gd name="connsiteX5" fmla="*/ 267641 w 980479"/>
              <a:gd name="connsiteY5" fmla="*/ 0 h 457203"/>
              <a:gd name="connsiteX6" fmla="*/ 742581 w 980479"/>
              <a:gd name="connsiteY6" fmla="*/ 0 h 457203"/>
              <a:gd name="connsiteX7" fmla="*/ 742580 w 980479"/>
              <a:gd name="connsiteY7" fmla="*/ 2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0479" h="457203">
                <a:moveTo>
                  <a:pt x="980479" y="2"/>
                </a:moveTo>
                <a:lnTo>
                  <a:pt x="970809" y="457203"/>
                </a:lnTo>
                <a:lnTo>
                  <a:pt x="330526" y="457203"/>
                </a:lnTo>
                <a:lnTo>
                  <a:pt x="330526" y="457202"/>
                </a:lnTo>
                <a:lnTo>
                  <a:pt x="0" y="457202"/>
                </a:lnTo>
                <a:lnTo>
                  <a:pt x="267641" y="0"/>
                </a:lnTo>
                <a:lnTo>
                  <a:pt x="742581" y="0"/>
                </a:lnTo>
                <a:lnTo>
                  <a:pt x="742580" y="2"/>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7" name="Freeform 36"/>
          <p:cNvSpPr/>
          <p:nvPr/>
        </p:nvSpPr>
        <p:spPr>
          <a:xfrm rot="5400000" flipH="1" flipV="1">
            <a:off x="6480714" y="3639416"/>
            <a:ext cx="1256600" cy="457202"/>
          </a:xfrm>
          <a:custGeom>
            <a:avLst/>
            <a:gdLst>
              <a:gd name="connsiteX0" fmla="*/ 1256600 w 1256600"/>
              <a:gd name="connsiteY0" fmla="*/ 1 h 457202"/>
              <a:gd name="connsiteX1" fmla="*/ 1001820 w 1256600"/>
              <a:gd name="connsiteY1" fmla="*/ 457202 h 457202"/>
              <a:gd name="connsiteX2" fmla="*/ 392257 w 1256600"/>
              <a:gd name="connsiteY2" fmla="*/ 457202 h 457202"/>
              <a:gd name="connsiteX3" fmla="*/ 392258 w 1256600"/>
              <a:gd name="connsiteY3" fmla="*/ 457201 h 457202"/>
              <a:gd name="connsiteX4" fmla="*/ 0 w 1256600"/>
              <a:gd name="connsiteY4" fmla="*/ 457201 h 457202"/>
              <a:gd name="connsiteX5" fmla="*/ 538153 w 1256600"/>
              <a:gd name="connsiteY5" fmla="*/ 0 h 457202"/>
              <a:gd name="connsiteX6" fmla="*/ 1076333 w 1256600"/>
              <a:gd name="connsiteY6" fmla="*/ 0 h 457202"/>
              <a:gd name="connsiteX7" fmla="*/ 1076332 w 1256600"/>
              <a:gd name="connsiteY7" fmla="*/ 1 h 4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6600" h="457202">
                <a:moveTo>
                  <a:pt x="1256600" y="1"/>
                </a:moveTo>
                <a:lnTo>
                  <a:pt x="1001820" y="457202"/>
                </a:lnTo>
                <a:lnTo>
                  <a:pt x="392257" y="457202"/>
                </a:lnTo>
                <a:lnTo>
                  <a:pt x="392258" y="457201"/>
                </a:lnTo>
                <a:lnTo>
                  <a:pt x="0" y="457201"/>
                </a:lnTo>
                <a:lnTo>
                  <a:pt x="538153" y="0"/>
                </a:lnTo>
                <a:lnTo>
                  <a:pt x="1076333" y="0"/>
                </a:lnTo>
                <a:lnTo>
                  <a:pt x="1076332" y="1"/>
                </a:lnTo>
                <a:close/>
              </a:path>
            </a:pathLst>
          </a:cu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6" name="Freeform 35"/>
          <p:cNvSpPr/>
          <p:nvPr/>
        </p:nvSpPr>
        <p:spPr>
          <a:xfrm rot="5400000" flipH="1" flipV="1">
            <a:off x="6363061" y="4454376"/>
            <a:ext cx="1480704" cy="457202"/>
          </a:xfrm>
          <a:custGeom>
            <a:avLst/>
            <a:gdLst>
              <a:gd name="connsiteX0" fmla="*/ 1498222 w 1498222"/>
              <a:gd name="connsiteY0" fmla="*/ 1 h 457202"/>
              <a:gd name="connsiteX1" fmla="*/ 988173 w 1498222"/>
              <a:gd name="connsiteY1" fmla="*/ 457202 h 457202"/>
              <a:gd name="connsiteX2" fmla="*/ 564630 w 1498222"/>
              <a:gd name="connsiteY2" fmla="*/ 457202 h 457202"/>
              <a:gd name="connsiteX3" fmla="*/ 564631 w 1498222"/>
              <a:gd name="connsiteY3" fmla="*/ 457201 h 457202"/>
              <a:gd name="connsiteX4" fmla="*/ 0 w 1498222"/>
              <a:gd name="connsiteY4" fmla="*/ 457201 h 457202"/>
              <a:gd name="connsiteX5" fmla="*/ 778184 w 1498222"/>
              <a:gd name="connsiteY5" fmla="*/ 0 h 457202"/>
              <a:gd name="connsiteX6" fmla="*/ 1356718 w 1498222"/>
              <a:gd name="connsiteY6" fmla="*/ 0 h 457202"/>
              <a:gd name="connsiteX7" fmla="*/ 1356716 w 1498222"/>
              <a:gd name="connsiteY7" fmla="*/ 1 h 4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222" h="457202">
                <a:moveTo>
                  <a:pt x="1498222" y="1"/>
                </a:moveTo>
                <a:lnTo>
                  <a:pt x="988173" y="457202"/>
                </a:lnTo>
                <a:lnTo>
                  <a:pt x="564630" y="457202"/>
                </a:lnTo>
                <a:lnTo>
                  <a:pt x="564631" y="457201"/>
                </a:lnTo>
                <a:lnTo>
                  <a:pt x="0" y="457201"/>
                </a:lnTo>
                <a:lnTo>
                  <a:pt x="778184" y="0"/>
                </a:lnTo>
                <a:lnTo>
                  <a:pt x="1356718" y="0"/>
                </a:lnTo>
                <a:lnTo>
                  <a:pt x="1356716" y="1"/>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0" name="Rectangle 99"/>
          <p:cNvSpPr/>
          <p:nvPr/>
        </p:nvSpPr>
        <p:spPr>
          <a:xfrm>
            <a:off x="1642452" y="1908163"/>
            <a:ext cx="4350018" cy="510909"/>
          </a:xfrm>
          <a:prstGeom prst="rect">
            <a:avLst/>
          </a:prstGeom>
        </p:spPr>
        <p:txBody>
          <a:bodyPr wrap="square" lIns="0" rIns="0">
            <a:spAutoFit/>
          </a:bodyPr>
          <a:lstStyle/>
          <a:p>
            <a:pPr>
              <a:lnSpc>
                <a:spcPct val="85000"/>
              </a:lnSpc>
            </a:pPr>
            <a:r>
              <a:rPr lang="en-US" sz="2000" dirty="0">
                <a:solidFill>
                  <a:srgbClr val="FFFFFF"/>
                </a:solidFill>
              </a:rPr>
              <a:t>More Targeted Programing </a:t>
            </a:r>
          </a:p>
          <a:p>
            <a:pPr>
              <a:lnSpc>
                <a:spcPct val="85000"/>
              </a:lnSpc>
            </a:pPr>
            <a:r>
              <a:rPr lang="en-US" sz="1200" dirty="0">
                <a:solidFill>
                  <a:srgbClr val="FFFFFF"/>
                </a:solidFill>
              </a:rPr>
              <a:t>Reducing annual required programs from </a:t>
            </a:r>
            <a:r>
              <a:rPr lang="en-US" sz="1200" dirty="0" smtClean="0">
                <a:solidFill>
                  <a:srgbClr val="FFFFFF"/>
                </a:solidFill>
              </a:rPr>
              <a:t>8 </a:t>
            </a:r>
            <a:r>
              <a:rPr lang="en-US" sz="1200" dirty="0">
                <a:solidFill>
                  <a:srgbClr val="FFFFFF"/>
                </a:solidFill>
              </a:rPr>
              <a:t>to </a:t>
            </a:r>
            <a:r>
              <a:rPr lang="en-US" sz="1200" dirty="0" smtClean="0">
                <a:solidFill>
                  <a:srgbClr val="FFFFFF"/>
                </a:solidFill>
              </a:rPr>
              <a:t>6; </a:t>
            </a:r>
            <a:r>
              <a:rPr lang="en-US" sz="1200" dirty="0">
                <a:solidFill>
                  <a:srgbClr val="FFFFFF"/>
                </a:solidFill>
              </a:rPr>
              <a:t>quality vs quantity </a:t>
            </a:r>
          </a:p>
        </p:txBody>
      </p:sp>
      <p:sp>
        <p:nvSpPr>
          <p:cNvPr id="101" name="Rectangle 100"/>
          <p:cNvSpPr/>
          <p:nvPr/>
        </p:nvSpPr>
        <p:spPr>
          <a:xfrm>
            <a:off x="1617838" y="2652170"/>
            <a:ext cx="4626443" cy="510909"/>
          </a:xfrm>
          <a:prstGeom prst="rect">
            <a:avLst/>
          </a:prstGeom>
        </p:spPr>
        <p:txBody>
          <a:bodyPr wrap="square" lIns="0" rIns="0">
            <a:spAutoFit/>
          </a:bodyPr>
          <a:lstStyle/>
          <a:p>
            <a:pPr>
              <a:lnSpc>
                <a:spcPct val="85000"/>
              </a:lnSpc>
            </a:pPr>
            <a:r>
              <a:rPr lang="en-US" sz="2000" dirty="0">
                <a:solidFill>
                  <a:srgbClr val="FFFFFF"/>
                </a:solidFill>
              </a:rPr>
              <a:t>Shift from Affiliates to Strategic Partners </a:t>
            </a:r>
            <a:r>
              <a:rPr lang="en-US" sz="1600" dirty="0">
                <a:solidFill>
                  <a:srgbClr val="FFFFFF"/>
                </a:solidFill>
              </a:rPr>
              <a:t/>
            </a:r>
            <a:br>
              <a:rPr lang="en-US" sz="1600" dirty="0">
                <a:solidFill>
                  <a:srgbClr val="FFFFFF"/>
                </a:solidFill>
              </a:rPr>
            </a:br>
            <a:r>
              <a:rPr lang="en-US" sz="1200" dirty="0">
                <a:solidFill>
                  <a:srgbClr val="FFFFFF"/>
                </a:solidFill>
              </a:rPr>
              <a:t>Emphasis on REALTORS®; growing partnership revenue at the local level</a:t>
            </a:r>
          </a:p>
        </p:txBody>
      </p:sp>
      <p:sp>
        <p:nvSpPr>
          <p:cNvPr id="102" name="Rectangle 101"/>
          <p:cNvSpPr/>
          <p:nvPr/>
        </p:nvSpPr>
        <p:spPr>
          <a:xfrm>
            <a:off x="1635017" y="3319480"/>
            <a:ext cx="5228228" cy="510909"/>
          </a:xfrm>
          <a:prstGeom prst="rect">
            <a:avLst/>
          </a:prstGeom>
        </p:spPr>
        <p:txBody>
          <a:bodyPr wrap="square" lIns="0" rIns="0">
            <a:spAutoFit/>
          </a:bodyPr>
          <a:lstStyle/>
          <a:p>
            <a:pPr>
              <a:lnSpc>
                <a:spcPct val="85000"/>
              </a:lnSpc>
            </a:pPr>
            <a:r>
              <a:rPr lang="en-US" sz="2000" dirty="0">
                <a:solidFill>
                  <a:srgbClr val="FFFFFF"/>
                </a:solidFill>
              </a:rPr>
              <a:t>Lowering National Affiliate Member Threshold</a:t>
            </a:r>
          </a:p>
          <a:p>
            <a:pPr>
              <a:lnSpc>
                <a:spcPct val="85000"/>
              </a:lnSpc>
            </a:pPr>
            <a:r>
              <a:rPr lang="en-US" sz="1200" dirty="0">
                <a:solidFill>
                  <a:srgbClr val="FFFFFF"/>
                </a:solidFill>
              </a:rPr>
              <a:t>From 30% to 20% (impacts only 16% of current local </a:t>
            </a:r>
            <a:r>
              <a:rPr lang="en-US" sz="1200" dirty="0" smtClean="0">
                <a:solidFill>
                  <a:srgbClr val="FFFFFF"/>
                </a:solidFill>
              </a:rPr>
              <a:t>groups)</a:t>
            </a:r>
            <a:endParaRPr lang="en-US" sz="1200" dirty="0">
              <a:solidFill>
                <a:srgbClr val="FFFFFF"/>
              </a:solidFill>
            </a:endParaRPr>
          </a:p>
        </p:txBody>
      </p:sp>
      <p:sp>
        <p:nvSpPr>
          <p:cNvPr id="103" name="Rectangle 102"/>
          <p:cNvSpPr/>
          <p:nvPr/>
        </p:nvSpPr>
        <p:spPr>
          <a:xfrm>
            <a:off x="1642452" y="4079519"/>
            <a:ext cx="4287169" cy="510909"/>
          </a:xfrm>
          <a:prstGeom prst="rect">
            <a:avLst/>
          </a:prstGeom>
        </p:spPr>
        <p:txBody>
          <a:bodyPr wrap="square" lIns="0" rIns="0">
            <a:spAutoFit/>
          </a:bodyPr>
          <a:lstStyle/>
          <a:p>
            <a:pPr>
              <a:lnSpc>
                <a:spcPct val="85000"/>
              </a:lnSpc>
            </a:pPr>
            <a:r>
              <a:rPr lang="en-US" sz="2000" dirty="0">
                <a:solidFill>
                  <a:srgbClr val="FFFFFF"/>
                </a:solidFill>
              </a:rPr>
              <a:t>Streamlined Governance</a:t>
            </a:r>
          </a:p>
          <a:p>
            <a:pPr>
              <a:lnSpc>
                <a:spcPct val="85000"/>
              </a:lnSpc>
            </a:pPr>
            <a:r>
              <a:rPr lang="en-US" sz="1200" dirty="0">
                <a:solidFill>
                  <a:srgbClr val="FFFFFF"/>
                </a:solidFill>
              </a:rPr>
              <a:t>More relevant officer positions; introduction of project teams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611" y="2712130"/>
            <a:ext cx="650296" cy="65029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301" y="1801374"/>
            <a:ext cx="650296" cy="65029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6829" y="4563951"/>
            <a:ext cx="650296" cy="65029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4391" y="3619525"/>
            <a:ext cx="650296" cy="650296"/>
          </a:xfrm>
          <a:prstGeom prst="rect">
            <a:avLst/>
          </a:prstGeom>
        </p:spPr>
      </p:pic>
      <p:sp>
        <p:nvSpPr>
          <p:cNvPr id="30" name="Title 1"/>
          <p:cNvSpPr txBox="1">
            <a:spLocks/>
          </p:cNvSpPr>
          <p:nvPr/>
        </p:nvSpPr>
        <p:spPr>
          <a:xfrm>
            <a:off x="2667000" y="274638"/>
            <a:ext cx="5410200" cy="1143000"/>
          </a:xfrm>
          <a:prstGeom prst="rect">
            <a:avLst/>
          </a:prstGeom>
        </p:spPr>
        <p:txBody>
          <a:bodyPr/>
          <a:lstStyle>
            <a:lvl1pPr algn="r" defTabSz="914400" rtl="0" eaLnBrk="1" latinLnBrk="0" hangingPunct="1">
              <a:spcBef>
                <a:spcPct val="0"/>
              </a:spcBef>
              <a:buNone/>
              <a:defRPr sz="3600" kern="1200" cap="none" spc="-100" baseline="0">
                <a:ln>
                  <a:noFill/>
                </a:ln>
                <a:solidFill>
                  <a:schemeClr val="tx2"/>
                </a:solidFill>
                <a:effectLst/>
                <a:latin typeface="+mn-lt"/>
                <a:ea typeface="Tahoma" panose="020B0604030504040204" pitchFamily="34" charset="0"/>
                <a:cs typeface="Tahoma" panose="020B0604030504040204" pitchFamily="34" charset="0"/>
              </a:defRPr>
            </a:lvl1pPr>
          </a:lstStyle>
          <a:p>
            <a:r>
              <a:rPr lang="en-US" dirty="0"/>
              <a:t>Key Changes in </a:t>
            </a:r>
            <a:br>
              <a:rPr lang="en-US" dirty="0"/>
            </a:br>
            <a:r>
              <a:rPr lang="en-US" dirty="0"/>
              <a:t>Network Model</a:t>
            </a:r>
          </a:p>
        </p:txBody>
      </p:sp>
      <p:sp>
        <p:nvSpPr>
          <p:cNvPr id="31" name="Slide Number Placeholder 2"/>
          <p:cNvSpPr txBox="1">
            <a:spLocks/>
          </p:cNvSpPr>
          <p:nvPr/>
        </p:nvSpPr>
        <p:spPr>
          <a:xfrm>
            <a:off x="8531788" y="564896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4</a:t>
            </a:r>
          </a:p>
        </p:txBody>
      </p:sp>
    </p:spTree>
    <p:extLst>
      <p:ext uri="{BB962C8B-B14F-4D97-AF65-F5344CB8AC3E}">
        <p14:creationId xmlns:p14="http://schemas.microsoft.com/office/powerpoint/2010/main" val="1181396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
                                        <p:tgtEl>
                                          <p:spTgt spid="17"/>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100"/>
                                        <p:tgtEl>
                                          <p:spTgt spid="18"/>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100"/>
                                        <p:tgtEl>
                                          <p:spTgt spid="19"/>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100"/>
                                        <p:tgtEl>
                                          <p:spTgt spid="20"/>
                                        </p:tgtEl>
                                      </p:cBhvr>
                                    </p:animEffect>
                                  </p:childTnLst>
                                </p:cTn>
                              </p:par>
                              <p:par>
                                <p:cTn id="17" presetID="22" presetClass="entr" presetSubtype="8" fill="hold" grpId="0" nodeType="withEffect">
                                  <p:stCondLst>
                                    <p:cond delay="10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grpId="0" nodeType="withEffect">
                                  <p:stCondLst>
                                    <p:cond delay="40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60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100"/>
                                        <p:tgtEl>
                                          <p:spTgt spid="39"/>
                                        </p:tgtEl>
                                      </p:cBhvr>
                                    </p:animEffect>
                                  </p:childTnLst>
                                </p:cTn>
                              </p:par>
                              <p:par>
                                <p:cTn id="32" presetID="22" presetClass="entr" presetSubtype="8" fill="hold" grpId="0" nodeType="withEffect">
                                  <p:stCondLst>
                                    <p:cond delay="70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100"/>
                                        <p:tgtEl>
                                          <p:spTgt spid="38"/>
                                        </p:tgtEl>
                                      </p:cBhvr>
                                    </p:animEffect>
                                  </p:childTnLst>
                                </p:cTn>
                              </p:par>
                              <p:par>
                                <p:cTn id="35" presetID="22" presetClass="entr" presetSubtype="8" fill="hold" grpId="0" nodeType="withEffect">
                                  <p:stCondLst>
                                    <p:cond delay="80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100"/>
                                        <p:tgtEl>
                                          <p:spTgt spid="37"/>
                                        </p:tgtEl>
                                      </p:cBhvr>
                                    </p:animEffect>
                                  </p:childTnLst>
                                </p:cTn>
                              </p:par>
                              <p:par>
                                <p:cTn id="38" presetID="22" presetClass="entr" presetSubtype="8" fill="hold" grpId="0" nodeType="withEffect">
                                  <p:stCondLst>
                                    <p:cond delay="9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100"/>
                                        <p:tgtEl>
                                          <p:spTgt spid="36"/>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300"/>
                                        <p:tgtEl>
                                          <p:spTgt spid="6"/>
                                        </p:tgtEl>
                                      </p:cBhvr>
                                    </p:animEffect>
                                  </p:childTnLst>
                                </p:cTn>
                              </p:par>
                              <p:par>
                                <p:cTn id="44" presetID="22" presetClass="entr" presetSubtype="8" fill="hold" grpId="0" nodeType="withEffect">
                                  <p:stCondLst>
                                    <p:cond delay="110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300"/>
                                        <p:tgtEl>
                                          <p:spTgt spid="5"/>
                                        </p:tgtEl>
                                      </p:cBhvr>
                                    </p:animEffect>
                                  </p:childTnLst>
                                </p:cTn>
                              </p:par>
                              <p:par>
                                <p:cTn id="47" presetID="22" presetClass="entr" presetSubtype="8" fill="hold" grpId="0" nodeType="withEffect">
                                  <p:stCondLst>
                                    <p:cond delay="120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300"/>
                                        <p:tgtEl>
                                          <p:spTgt spid="7"/>
                                        </p:tgtEl>
                                      </p:cBhvr>
                                    </p:animEffect>
                                  </p:childTnLst>
                                </p:cTn>
                              </p:par>
                              <p:par>
                                <p:cTn id="50" presetID="22" presetClass="entr" presetSubtype="8" fill="hold" grpId="0" nodeType="withEffect">
                                  <p:stCondLst>
                                    <p:cond delay="130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5" grpId="0" animBg="1"/>
      <p:bldP spid="6" grpId="0" animBg="1"/>
      <p:bldP spid="7" grpId="0" animBg="1"/>
      <p:bldP spid="8" grpId="0" animBg="1"/>
      <p:bldP spid="17" grpId="0" animBg="1"/>
      <p:bldP spid="18" grpId="0" animBg="1"/>
      <p:bldP spid="19" grpId="0" animBg="1"/>
      <p:bldP spid="20" grpId="0" animBg="1"/>
      <p:bldP spid="39" grpId="0" animBg="1"/>
      <p:bldP spid="38" grpId="0" animBg="1"/>
      <p:bldP spid="37"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111205" y="3987359"/>
            <a:ext cx="726878" cy="726282"/>
            <a:chOff x="0" y="-1971675"/>
            <a:chExt cx="1939925" cy="1938338"/>
          </a:xfrm>
          <a:solidFill>
            <a:schemeClr val="tx2"/>
          </a:solidFill>
        </p:grpSpPr>
        <p:sp>
          <p:nvSpPr>
            <p:cNvPr id="52" name="Oval 61"/>
            <p:cNvSpPr>
              <a:spLocks noChangeArrowheads="1"/>
            </p:cNvSpPr>
            <p:nvPr/>
          </p:nvSpPr>
          <p:spPr bwMode="auto">
            <a:xfrm>
              <a:off x="0" y="-1971675"/>
              <a:ext cx="1939925" cy="193833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2400"/>
            </a:p>
          </p:txBody>
        </p:sp>
        <p:grpSp>
          <p:nvGrpSpPr>
            <p:cNvPr id="53" name="Group 52"/>
            <p:cNvGrpSpPr/>
            <p:nvPr/>
          </p:nvGrpSpPr>
          <p:grpSpPr>
            <a:xfrm>
              <a:off x="279400" y="-1397000"/>
              <a:ext cx="1387475" cy="788988"/>
              <a:chOff x="279400" y="-1397000"/>
              <a:chExt cx="1387475" cy="788988"/>
            </a:xfrm>
            <a:grpFill/>
          </p:grpSpPr>
          <p:sp>
            <p:nvSpPr>
              <p:cNvPr id="54" name="Freeform 63"/>
              <p:cNvSpPr>
                <a:spLocks noEditPoints="1"/>
              </p:cNvSpPr>
              <p:nvPr/>
            </p:nvSpPr>
            <p:spPr bwMode="auto">
              <a:xfrm>
                <a:off x="584200" y="-1397000"/>
                <a:ext cx="1082675" cy="788988"/>
              </a:xfrm>
              <a:custGeom>
                <a:avLst/>
                <a:gdLst>
                  <a:gd name="T0" fmla="*/ 192 w 198"/>
                  <a:gd name="T1" fmla="*/ 72 h 144"/>
                  <a:gd name="T2" fmla="*/ 184 w 198"/>
                  <a:gd name="T3" fmla="*/ 72 h 144"/>
                  <a:gd name="T4" fmla="*/ 172 w 198"/>
                  <a:gd name="T5" fmla="*/ 43 h 144"/>
                  <a:gd name="T6" fmla="*/ 157 w 198"/>
                  <a:gd name="T7" fmla="*/ 32 h 144"/>
                  <a:gd name="T8" fmla="*/ 126 w 198"/>
                  <a:gd name="T9" fmla="*/ 32 h 144"/>
                  <a:gd name="T10" fmla="*/ 126 w 198"/>
                  <a:gd name="T11" fmla="*/ 2 h 144"/>
                  <a:gd name="T12" fmla="*/ 124 w 198"/>
                  <a:gd name="T13" fmla="*/ 0 h 144"/>
                  <a:gd name="T14" fmla="*/ 2 w 198"/>
                  <a:gd name="T15" fmla="*/ 0 h 144"/>
                  <a:gd name="T16" fmla="*/ 0 w 198"/>
                  <a:gd name="T17" fmla="*/ 2 h 144"/>
                  <a:gd name="T18" fmla="*/ 0 w 198"/>
                  <a:gd name="T19" fmla="*/ 123 h 144"/>
                  <a:gd name="T20" fmla="*/ 2 w 198"/>
                  <a:gd name="T21" fmla="*/ 125 h 144"/>
                  <a:gd name="T22" fmla="*/ 19 w 198"/>
                  <a:gd name="T23" fmla="*/ 125 h 144"/>
                  <a:gd name="T24" fmla="*/ 40 w 198"/>
                  <a:gd name="T25" fmla="*/ 144 h 144"/>
                  <a:gd name="T26" fmla="*/ 61 w 198"/>
                  <a:gd name="T27" fmla="*/ 125 h 144"/>
                  <a:gd name="T28" fmla="*/ 138 w 198"/>
                  <a:gd name="T29" fmla="*/ 125 h 144"/>
                  <a:gd name="T30" fmla="*/ 159 w 198"/>
                  <a:gd name="T31" fmla="*/ 144 h 144"/>
                  <a:gd name="T32" fmla="*/ 180 w 198"/>
                  <a:gd name="T33" fmla="*/ 125 h 144"/>
                  <a:gd name="T34" fmla="*/ 192 w 198"/>
                  <a:gd name="T35" fmla="*/ 125 h 144"/>
                  <a:gd name="T36" fmla="*/ 198 w 198"/>
                  <a:gd name="T37" fmla="*/ 119 h 144"/>
                  <a:gd name="T38" fmla="*/ 198 w 198"/>
                  <a:gd name="T39" fmla="*/ 78 h 144"/>
                  <a:gd name="T40" fmla="*/ 192 w 198"/>
                  <a:gd name="T41" fmla="*/ 72 h 144"/>
                  <a:gd name="T42" fmla="*/ 157 w 198"/>
                  <a:gd name="T43" fmla="*/ 36 h 144"/>
                  <a:gd name="T44" fmla="*/ 168 w 198"/>
                  <a:gd name="T45" fmla="*/ 45 h 144"/>
                  <a:gd name="T46" fmla="*/ 179 w 198"/>
                  <a:gd name="T47" fmla="*/ 72 h 144"/>
                  <a:gd name="T48" fmla="*/ 126 w 198"/>
                  <a:gd name="T49" fmla="*/ 72 h 144"/>
                  <a:gd name="T50" fmla="*/ 126 w 198"/>
                  <a:gd name="T51" fmla="*/ 36 h 144"/>
                  <a:gd name="T52" fmla="*/ 157 w 198"/>
                  <a:gd name="T53" fmla="*/ 36 h 144"/>
                  <a:gd name="T54" fmla="*/ 5 w 198"/>
                  <a:gd name="T55" fmla="*/ 5 h 144"/>
                  <a:gd name="T56" fmla="*/ 121 w 198"/>
                  <a:gd name="T57" fmla="*/ 5 h 144"/>
                  <a:gd name="T58" fmla="*/ 121 w 198"/>
                  <a:gd name="T59" fmla="*/ 120 h 144"/>
                  <a:gd name="T60" fmla="*/ 61 w 198"/>
                  <a:gd name="T61" fmla="*/ 120 h 144"/>
                  <a:gd name="T62" fmla="*/ 40 w 198"/>
                  <a:gd name="T63" fmla="*/ 102 h 144"/>
                  <a:gd name="T64" fmla="*/ 19 w 198"/>
                  <a:gd name="T65" fmla="*/ 120 h 144"/>
                  <a:gd name="T66" fmla="*/ 5 w 198"/>
                  <a:gd name="T67" fmla="*/ 120 h 144"/>
                  <a:gd name="T68" fmla="*/ 5 w 198"/>
                  <a:gd name="T69" fmla="*/ 5 h 144"/>
                  <a:gd name="T70" fmla="*/ 40 w 198"/>
                  <a:gd name="T71" fmla="*/ 139 h 144"/>
                  <a:gd name="T72" fmla="*/ 23 w 198"/>
                  <a:gd name="T73" fmla="*/ 123 h 144"/>
                  <a:gd name="T74" fmla="*/ 40 w 198"/>
                  <a:gd name="T75" fmla="*/ 106 h 144"/>
                  <a:gd name="T76" fmla="*/ 56 w 198"/>
                  <a:gd name="T77" fmla="*/ 123 h 144"/>
                  <a:gd name="T78" fmla="*/ 40 w 198"/>
                  <a:gd name="T79" fmla="*/ 139 h 144"/>
                  <a:gd name="T80" fmla="*/ 159 w 198"/>
                  <a:gd name="T81" fmla="*/ 139 h 144"/>
                  <a:gd name="T82" fmla="*/ 143 w 198"/>
                  <a:gd name="T83" fmla="*/ 123 h 144"/>
                  <a:gd name="T84" fmla="*/ 159 w 198"/>
                  <a:gd name="T85" fmla="*/ 106 h 144"/>
                  <a:gd name="T86" fmla="*/ 175 w 198"/>
                  <a:gd name="T87" fmla="*/ 122 h 144"/>
                  <a:gd name="T88" fmla="*/ 175 w 198"/>
                  <a:gd name="T89" fmla="*/ 123 h 144"/>
                  <a:gd name="T90" fmla="*/ 175 w 198"/>
                  <a:gd name="T91" fmla="*/ 123 h 144"/>
                  <a:gd name="T92" fmla="*/ 159 w 198"/>
                  <a:gd name="T93" fmla="*/ 139 h 144"/>
                  <a:gd name="T94" fmla="*/ 193 w 198"/>
                  <a:gd name="T95" fmla="*/ 119 h 144"/>
                  <a:gd name="T96" fmla="*/ 192 w 198"/>
                  <a:gd name="T97" fmla="*/ 120 h 144"/>
                  <a:gd name="T98" fmla="*/ 180 w 198"/>
                  <a:gd name="T99" fmla="*/ 120 h 144"/>
                  <a:gd name="T100" fmla="*/ 159 w 198"/>
                  <a:gd name="T101" fmla="*/ 102 h 144"/>
                  <a:gd name="T102" fmla="*/ 138 w 198"/>
                  <a:gd name="T103" fmla="*/ 120 h 144"/>
                  <a:gd name="T104" fmla="*/ 126 w 198"/>
                  <a:gd name="T105" fmla="*/ 120 h 144"/>
                  <a:gd name="T106" fmla="*/ 126 w 198"/>
                  <a:gd name="T107" fmla="*/ 77 h 144"/>
                  <a:gd name="T108" fmla="*/ 192 w 198"/>
                  <a:gd name="T109" fmla="*/ 77 h 144"/>
                  <a:gd name="T110" fmla="*/ 193 w 198"/>
                  <a:gd name="T111" fmla="*/ 78 h 144"/>
                  <a:gd name="T112" fmla="*/ 193 w 198"/>
                  <a:gd name="T113"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44">
                    <a:moveTo>
                      <a:pt x="192" y="72"/>
                    </a:moveTo>
                    <a:cubicBezTo>
                      <a:pt x="184" y="72"/>
                      <a:pt x="184" y="72"/>
                      <a:pt x="184" y="72"/>
                    </a:cubicBezTo>
                    <a:cubicBezTo>
                      <a:pt x="181" y="65"/>
                      <a:pt x="172" y="43"/>
                      <a:pt x="172" y="43"/>
                    </a:cubicBezTo>
                    <a:cubicBezTo>
                      <a:pt x="170" y="37"/>
                      <a:pt x="163" y="32"/>
                      <a:pt x="157" y="32"/>
                    </a:cubicBezTo>
                    <a:cubicBezTo>
                      <a:pt x="126" y="32"/>
                      <a:pt x="126" y="32"/>
                      <a:pt x="126" y="32"/>
                    </a:cubicBezTo>
                    <a:cubicBezTo>
                      <a:pt x="126" y="2"/>
                      <a:pt x="126" y="2"/>
                      <a:pt x="126" y="2"/>
                    </a:cubicBezTo>
                    <a:cubicBezTo>
                      <a:pt x="126" y="1"/>
                      <a:pt x="125" y="0"/>
                      <a:pt x="124" y="0"/>
                    </a:cubicBezTo>
                    <a:cubicBezTo>
                      <a:pt x="2" y="0"/>
                      <a:pt x="2" y="0"/>
                      <a:pt x="2" y="0"/>
                    </a:cubicBezTo>
                    <a:cubicBezTo>
                      <a:pt x="1" y="0"/>
                      <a:pt x="0" y="1"/>
                      <a:pt x="0" y="2"/>
                    </a:cubicBezTo>
                    <a:cubicBezTo>
                      <a:pt x="0" y="123"/>
                      <a:pt x="0" y="123"/>
                      <a:pt x="0" y="123"/>
                    </a:cubicBezTo>
                    <a:cubicBezTo>
                      <a:pt x="0" y="124"/>
                      <a:pt x="1" y="125"/>
                      <a:pt x="2" y="125"/>
                    </a:cubicBezTo>
                    <a:cubicBezTo>
                      <a:pt x="19" y="125"/>
                      <a:pt x="19" y="125"/>
                      <a:pt x="19" y="125"/>
                    </a:cubicBezTo>
                    <a:cubicBezTo>
                      <a:pt x="20" y="135"/>
                      <a:pt x="29" y="144"/>
                      <a:pt x="40" y="144"/>
                    </a:cubicBezTo>
                    <a:cubicBezTo>
                      <a:pt x="51" y="144"/>
                      <a:pt x="59" y="135"/>
                      <a:pt x="61" y="125"/>
                    </a:cubicBezTo>
                    <a:cubicBezTo>
                      <a:pt x="138" y="125"/>
                      <a:pt x="138" y="125"/>
                      <a:pt x="138" y="125"/>
                    </a:cubicBezTo>
                    <a:cubicBezTo>
                      <a:pt x="139" y="135"/>
                      <a:pt x="148" y="144"/>
                      <a:pt x="159" y="144"/>
                    </a:cubicBezTo>
                    <a:cubicBezTo>
                      <a:pt x="170" y="144"/>
                      <a:pt x="179" y="135"/>
                      <a:pt x="180" y="125"/>
                    </a:cubicBezTo>
                    <a:cubicBezTo>
                      <a:pt x="192" y="125"/>
                      <a:pt x="192" y="125"/>
                      <a:pt x="192" y="125"/>
                    </a:cubicBezTo>
                    <a:cubicBezTo>
                      <a:pt x="195" y="125"/>
                      <a:pt x="198" y="122"/>
                      <a:pt x="198" y="119"/>
                    </a:cubicBezTo>
                    <a:cubicBezTo>
                      <a:pt x="198" y="78"/>
                      <a:pt x="198" y="78"/>
                      <a:pt x="198" y="78"/>
                    </a:cubicBezTo>
                    <a:cubicBezTo>
                      <a:pt x="198" y="75"/>
                      <a:pt x="195" y="72"/>
                      <a:pt x="192" y="72"/>
                    </a:cubicBezTo>
                    <a:close/>
                    <a:moveTo>
                      <a:pt x="157" y="36"/>
                    </a:moveTo>
                    <a:cubicBezTo>
                      <a:pt x="161" y="36"/>
                      <a:pt x="166" y="40"/>
                      <a:pt x="168" y="45"/>
                    </a:cubicBezTo>
                    <a:cubicBezTo>
                      <a:pt x="168" y="46"/>
                      <a:pt x="176" y="64"/>
                      <a:pt x="179" y="72"/>
                    </a:cubicBezTo>
                    <a:cubicBezTo>
                      <a:pt x="126" y="72"/>
                      <a:pt x="126" y="72"/>
                      <a:pt x="126" y="72"/>
                    </a:cubicBezTo>
                    <a:cubicBezTo>
                      <a:pt x="126" y="36"/>
                      <a:pt x="126" y="36"/>
                      <a:pt x="126" y="36"/>
                    </a:cubicBezTo>
                    <a:lnTo>
                      <a:pt x="157" y="36"/>
                    </a:lnTo>
                    <a:close/>
                    <a:moveTo>
                      <a:pt x="5" y="5"/>
                    </a:moveTo>
                    <a:cubicBezTo>
                      <a:pt x="121" y="5"/>
                      <a:pt x="121" y="5"/>
                      <a:pt x="121" y="5"/>
                    </a:cubicBezTo>
                    <a:cubicBezTo>
                      <a:pt x="121" y="120"/>
                      <a:pt x="121" y="120"/>
                      <a:pt x="121" y="120"/>
                    </a:cubicBezTo>
                    <a:cubicBezTo>
                      <a:pt x="61" y="120"/>
                      <a:pt x="61" y="120"/>
                      <a:pt x="61" y="120"/>
                    </a:cubicBezTo>
                    <a:cubicBezTo>
                      <a:pt x="59" y="110"/>
                      <a:pt x="51" y="102"/>
                      <a:pt x="40" y="102"/>
                    </a:cubicBezTo>
                    <a:cubicBezTo>
                      <a:pt x="29" y="102"/>
                      <a:pt x="20" y="110"/>
                      <a:pt x="19" y="120"/>
                    </a:cubicBezTo>
                    <a:cubicBezTo>
                      <a:pt x="5" y="120"/>
                      <a:pt x="5" y="120"/>
                      <a:pt x="5" y="120"/>
                    </a:cubicBezTo>
                    <a:lnTo>
                      <a:pt x="5" y="5"/>
                    </a:lnTo>
                    <a:close/>
                    <a:moveTo>
                      <a:pt x="40" y="139"/>
                    </a:moveTo>
                    <a:cubicBezTo>
                      <a:pt x="31" y="139"/>
                      <a:pt x="23" y="132"/>
                      <a:pt x="23" y="123"/>
                    </a:cubicBezTo>
                    <a:cubicBezTo>
                      <a:pt x="23" y="114"/>
                      <a:pt x="31" y="106"/>
                      <a:pt x="40" y="106"/>
                    </a:cubicBezTo>
                    <a:cubicBezTo>
                      <a:pt x="49" y="106"/>
                      <a:pt x="56" y="114"/>
                      <a:pt x="56" y="123"/>
                    </a:cubicBezTo>
                    <a:cubicBezTo>
                      <a:pt x="56" y="132"/>
                      <a:pt x="49" y="139"/>
                      <a:pt x="40" y="139"/>
                    </a:cubicBezTo>
                    <a:close/>
                    <a:moveTo>
                      <a:pt x="159" y="139"/>
                    </a:moveTo>
                    <a:cubicBezTo>
                      <a:pt x="150" y="139"/>
                      <a:pt x="143" y="132"/>
                      <a:pt x="143" y="123"/>
                    </a:cubicBezTo>
                    <a:cubicBezTo>
                      <a:pt x="143" y="114"/>
                      <a:pt x="150" y="106"/>
                      <a:pt x="159" y="106"/>
                    </a:cubicBezTo>
                    <a:cubicBezTo>
                      <a:pt x="168" y="106"/>
                      <a:pt x="175" y="113"/>
                      <a:pt x="175" y="122"/>
                    </a:cubicBezTo>
                    <a:cubicBezTo>
                      <a:pt x="175" y="122"/>
                      <a:pt x="175" y="122"/>
                      <a:pt x="175" y="123"/>
                    </a:cubicBezTo>
                    <a:cubicBezTo>
                      <a:pt x="175" y="123"/>
                      <a:pt x="175" y="123"/>
                      <a:pt x="175" y="123"/>
                    </a:cubicBezTo>
                    <a:cubicBezTo>
                      <a:pt x="175" y="132"/>
                      <a:pt x="168" y="139"/>
                      <a:pt x="159" y="139"/>
                    </a:cubicBezTo>
                    <a:close/>
                    <a:moveTo>
                      <a:pt x="193" y="119"/>
                    </a:moveTo>
                    <a:cubicBezTo>
                      <a:pt x="193" y="120"/>
                      <a:pt x="192" y="120"/>
                      <a:pt x="192" y="120"/>
                    </a:cubicBezTo>
                    <a:cubicBezTo>
                      <a:pt x="180" y="120"/>
                      <a:pt x="180" y="120"/>
                      <a:pt x="180" y="120"/>
                    </a:cubicBezTo>
                    <a:cubicBezTo>
                      <a:pt x="179" y="110"/>
                      <a:pt x="170" y="102"/>
                      <a:pt x="159" y="102"/>
                    </a:cubicBezTo>
                    <a:cubicBezTo>
                      <a:pt x="148" y="102"/>
                      <a:pt x="139" y="110"/>
                      <a:pt x="138" y="120"/>
                    </a:cubicBezTo>
                    <a:cubicBezTo>
                      <a:pt x="126" y="120"/>
                      <a:pt x="126" y="120"/>
                      <a:pt x="126" y="120"/>
                    </a:cubicBezTo>
                    <a:cubicBezTo>
                      <a:pt x="126" y="77"/>
                      <a:pt x="126" y="77"/>
                      <a:pt x="126" y="77"/>
                    </a:cubicBezTo>
                    <a:cubicBezTo>
                      <a:pt x="192" y="77"/>
                      <a:pt x="192" y="77"/>
                      <a:pt x="192" y="77"/>
                    </a:cubicBezTo>
                    <a:cubicBezTo>
                      <a:pt x="192" y="77"/>
                      <a:pt x="193" y="78"/>
                      <a:pt x="193" y="78"/>
                    </a:cubicBezTo>
                    <a:lnTo>
                      <a:pt x="19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5" name="Freeform 64"/>
              <p:cNvSpPr>
                <a:spLocks/>
              </p:cNvSpPr>
              <p:nvPr/>
            </p:nvSpPr>
            <p:spPr bwMode="auto">
              <a:xfrm>
                <a:off x="279400" y="-1397000"/>
                <a:ext cx="239713" cy="28575"/>
              </a:xfrm>
              <a:custGeom>
                <a:avLst/>
                <a:gdLst>
                  <a:gd name="T0" fmla="*/ 42 w 44"/>
                  <a:gd name="T1" fmla="*/ 0 h 5"/>
                  <a:gd name="T2" fmla="*/ 2 w 44"/>
                  <a:gd name="T3" fmla="*/ 0 h 5"/>
                  <a:gd name="T4" fmla="*/ 0 w 44"/>
                  <a:gd name="T5" fmla="*/ 2 h 5"/>
                  <a:gd name="T6" fmla="*/ 2 w 44"/>
                  <a:gd name="T7" fmla="*/ 5 h 5"/>
                  <a:gd name="T8" fmla="*/ 42 w 44"/>
                  <a:gd name="T9" fmla="*/ 5 h 5"/>
                  <a:gd name="T10" fmla="*/ 44 w 44"/>
                  <a:gd name="T11" fmla="*/ 2 h 5"/>
                  <a:gd name="T12" fmla="*/ 42 w 4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4" h="5">
                    <a:moveTo>
                      <a:pt x="42" y="0"/>
                    </a:moveTo>
                    <a:cubicBezTo>
                      <a:pt x="2" y="0"/>
                      <a:pt x="2" y="0"/>
                      <a:pt x="2" y="0"/>
                    </a:cubicBezTo>
                    <a:cubicBezTo>
                      <a:pt x="1" y="0"/>
                      <a:pt x="0" y="1"/>
                      <a:pt x="0" y="2"/>
                    </a:cubicBezTo>
                    <a:cubicBezTo>
                      <a:pt x="0" y="4"/>
                      <a:pt x="1" y="5"/>
                      <a:pt x="2" y="5"/>
                    </a:cubicBezTo>
                    <a:cubicBezTo>
                      <a:pt x="42" y="5"/>
                      <a:pt x="42" y="5"/>
                      <a:pt x="42" y="5"/>
                    </a:cubicBezTo>
                    <a:cubicBezTo>
                      <a:pt x="43" y="5"/>
                      <a:pt x="44" y="4"/>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6" name="Freeform 65"/>
              <p:cNvSpPr>
                <a:spLocks/>
              </p:cNvSpPr>
              <p:nvPr/>
            </p:nvSpPr>
            <p:spPr bwMode="auto">
              <a:xfrm>
                <a:off x="328613" y="-1276350"/>
                <a:ext cx="190500" cy="26988"/>
              </a:xfrm>
              <a:custGeom>
                <a:avLst/>
                <a:gdLst>
                  <a:gd name="T0" fmla="*/ 33 w 35"/>
                  <a:gd name="T1" fmla="*/ 0 h 5"/>
                  <a:gd name="T2" fmla="*/ 3 w 35"/>
                  <a:gd name="T3" fmla="*/ 0 h 5"/>
                  <a:gd name="T4" fmla="*/ 0 w 35"/>
                  <a:gd name="T5" fmla="*/ 2 h 5"/>
                  <a:gd name="T6" fmla="*/ 3 w 35"/>
                  <a:gd name="T7" fmla="*/ 5 h 5"/>
                  <a:gd name="T8" fmla="*/ 33 w 35"/>
                  <a:gd name="T9" fmla="*/ 5 h 5"/>
                  <a:gd name="T10" fmla="*/ 35 w 35"/>
                  <a:gd name="T11" fmla="*/ 2 h 5"/>
                  <a:gd name="T12" fmla="*/ 33 w 3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5" h="5">
                    <a:moveTo>
                      <a:pt x="33" y="0"/>
                    </a:moveTo>
                    <a:cubicBezTo>
                      <a:pt x="3" y="0"/>
                      <a:pt x="3" y="0"/>
                      <a:pt x="3" y="0"/>
                    </a:cubicBezTo>
                    <a:cubicBezTo>
                      <a:pt x="2" y="0"/>
                      <a:pt x="0" y="1"/>
                      <a:pt x="0" y="2"/>
                    </a:cubicBezTo>
                    <a:cubicBezTo>
                      <a:pt x="0" y="4"/>
                      <a:pt x="2" y="5"/>
                      <a:pt x="3" y="5"/>
                    </a:cubicBezTo>
                    <a:cubicBezTo>
                      <a:pt x="33" y="5"/>
                      <a:pt x="33" y="5"/>
                      <a:pt x="33" y="5"/>
                    </a:cubicBezTo>
                    <a:cubicBezTo>
                      <a:pt x="34" y="5"/>
                      <a:pt x="35" y="4"/>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7" name="Freeform 66"/>
              <p:cNvSpPr>
                <a:spLocks/>
              </p:cNvSpPr>
              <p:nvPr/>
            </p:nvSpPr>
            <p:spPr bwMode="auto">
              <a:xfrm>
                <a:off x="382588" y="-1155700"/>
                <a:ext cx="136525" cy="26988"/>
              </a:xfrm>
              <a:custGeom>
                <a:avLst/>
                <a:gdLst>
                  <a:gd name="T0" fmla="*/ 23 w 25"/>
                  <a:gd name="T1" fmla="*/ 0 h 5"/>
                  <a:gd name="T2" fmla="*/ 3 w 25"/>
                  <a:gd name="T3" fmla="*/ 0 h 5"/>
                  <a:gd name="T4" fmla="*/ 0 w 25"/>
                  <a:gd name="T5" fmla="*/ 3 h 5"/>
                  <a:gd name="T6" fmla="*/ 3 w 25"/>
                  <a:gd name="T7" fmla="*/ 5 h 5"/>
                  <a:gd name="T8" fmla="*/ 23 w 25"/>
                  <a:gd name="T9" fmla="*/ 5 h 5"/>
                  <a:gd name="T10" fmla="*/ 25 w 25"/>
                  <a:gd name="T11" fmla="*/ 3 h 5"/>
                  <a:gd name="T12" fmla="*/ 23 w 2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5" h="5">
                    <a:moveTo>
                      <a:pt x="23" y="0"/>
                    </a:moveTo>
                    <a:cubicBezTo>
                      <a:pt x="3" y="0"/>
                      <a:pt x="3" y="0"/>
                      <a:pt x="3" y="0"/>
                    </a:cubicBezTo>
                    <a:cubicBezTo>
                      <a:pt x="2" y="0"/>
                      <a:pt x="0" y="1"/>
                      <a:pt x="0" y="3"/>
                    </a:cubicBezTo>
                    <a:cubicBezTo>
                      <a:pt x="0" y="4"/>
                      <a:pt x="2" y="5"/>
                      <a:pt x="3" y="5"/>
                    </a:cubicBezTo>
                    <a:cubicBezTo>
                      <a:pt x="23" y="5"/>
                      <a:pt x="23" y="5"/>
                      <a:pt x="23" y="5"/>
                    </a:cubicBezTo>
                    <a:cubicBezTo>
                      <a:pt x="24" y="5"/>
                      <a:pt x="25" y="4"/>
                      <a:pt x="25" y="3"/>
                    </a:cubicBezTo>
                    <a:cubicBezTo>
                      <a:pt x="25" y="1"/>
                      <a:pt x="24"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sp>
        <p:nvSpPr>
          <p:cNvPr id="34" name="Arc 33"/>
          <p:cNvSpPr/>
          <p:nvPr/>
        </p:nvSpPr>
        <p:spPr>
          <a:xfrm>
            <a:off x="3272032" y="3064146"/>
            <a:ext cx="2607128" cy="2606040"/>
          </a:xfrm>
          <a:prstGeom prst="arc">
            <a:avLst>
              <a:gd name="adj1" fmla="val 10800897"/>
              <a:gd name="adj2" fmla="val 13510334"/>
            </a:avLst>
          </a:prstGeom>
          <a:ln w="114300"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1" name="Arc 40"/>
          <p:cNvSpPr/>
          <p:nvPr/>
        </p:nvSpPr>
        <p:spPr>
          <a:xfrm rot="2700000">
            <a:off x="3272032" y="3064146"/>
            <a:ext cx="2607128" cy="2606040"/>
          </a:xfrm>
          <a:prstGeom prst="arc">
            <a:avLst>
              <a:gd name="adj1" fmla="val 10800897"/>
              <a:gd name="adj2" fmla="val 13510334"/>
            </a:avLst>
          </a:prstGeom>
          <a:ln w="114300" cap="rnd">
            <a:solidFill>
              <a:schemeClr val="accent3">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2" name="Arc 41"/>
          <p:cNvSpPr/>
          <p:nvPr/>
        </p:nvSpPr>
        <p:spPr>
          <a:xfrm rot="5400000">
            <a:off x="3272032" y="3064146"/>
            <a:ext cx="2607128" cy="2606040"/>
          </a:xfrm>
          <a:prstGeom prst="arc">
            <a:avLst>
              <a:gd name="adj1" fmla="val 10800897"/>
              <a:gd name="adj2" fmla="val 13489616"/>
            </a:avLst>
          </a:prstGeom>
          <a:ln w="114300" cap="rnd">
            <a:solidFill>
              <a:schemeClr val="accent5">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3" name="Arc 42"/>
          <p:cNvSpPr/>
          <p:nvPr/>
        </p:nvSpPr>
        <p:spPr>
          <a:xfrm rot="8100000">
            <a:off x="3272032" y="3064146"/>
            <a:ext cx="2607128" cy="2606040"/>
          </a:xfrm>
          <a:prstGeom prst="arc">
            <a:avLst>
              <a:gd name="adj1" fmla="val 10824533"/>
              <a:gd name="adj2" fmla="val 13510334"/>
            </a:avLst>
          </a:prstGeom>
          <a:ln w="114300" cap="rnd">
            <a:solidFill>
              <a:schemeClr val="tx2">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4" name="Oval 43"/>
          <p:cNvSpPr>
            <a:spLocks noChangeAspect="1"/>
          </p:cNvSpPr>
          <p:nvPr/>
        </p:nvSpPr>
        <p:spPr>
          <a:xfrm>
            <a:off x="3215153" y="4310016"/>
            <a:ext cx="114300" cy="1143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a:xfrm>
            <a:off x="3600892" y="3388669"/>
            <a:ext cx="114300" cy="1143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6" name="Oval 45"/>
          <p:cNvSpPr>
            <a:spLocks noChangeAspect="1"/>
          </p:cNvSpPr>
          <p:nvPr/>
        </p:nvSpPr>
        <p:spPr>
          <a:xfrm>
            <a:off x="4516663" y="3006724"/>
            <a:ext cx="114300" cy="1143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7" name="Oval 46"/>
          <p:cNvSpPr>
            <a:spLocks noChangeAspect="1"/>
          </p:cNvSpPr>
          <p:nvPr/>
        </p:nvSpPr>
        <p:spPr>
          <a:xfrm>
            <a:off x="5438659" y="3388669"/>
            <a:ext cx="114300" cy="1143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8" name="Oval 47"/>
          <p:cNvSpPr>
            <a:spLocks noChangeAspect="1"/>
          </p:cNvSpPr>
          <p:nvPr/>
        </p:nvSpPr>
        <p:spPr>
          <a:xfrm>
            <a:off x="5819683" y="4310016"/>
            <a:ext cx="114300" cy="1143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0" name="Rectangle 49"/>
          <p:cNvSpPr/>
          <p:nvPr/>
        </p:nvSpPr>
        <p:spPr>
          <a:xfrm>
            <a:off x="251521" y="4199819"/>
            <a:ext cx="1993902" cy="739626"/>
          </a:xfrm>
          <a:prstGeom prst="rect">
            <a:avLst/>
          </a:prstGeom>
        </p:spPr>
        <p:txBody>
          <a:bodyPr wrap="square" lIns="0" tIns="0" rIns="0" bIns="0">
            <a:spAutoFit/>
          </a:bodyPr>
          <a:lstStyle/>
          <a:p>
            <a:pPr algn="r">
              <a:lnSpc>
                <a:spcPct val="89000"/>
              </a:lnSpc>
            </a:pPr>
            <a:r>
              <a:rPr lang="en-US" dirty="0"/>
              <a:t>Increased awareness of enhanced programming </a:t>
            </a:r>
          </a:p>
        </p:txBody>
      </p:sp>
      <p:sp>
        <p:nvSpPr>
          <p:cNvPr id="59" name="Oval 59"/>
          <p:cNvSpPr>
            <a:spLocks noChangeArrowheads="1"/>
          </p:cNvSpPr>
          <p:nvPr/>
        </p:nvSpPr>
        <p:spPr bwMode="auto">
          <a:xfrm>
            <a:off x="5642146" y="2737058"/>
            <a:ext cx="726879" cy="72866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67" name="Oval 60"/>
          <p:cNvSpPr>
            <a:spLocks noChangeArrowheads="1"/>
          </p:cNvSpPr>
          <p:nvPr/>
        </p:nvSpPr>
        <p:spPr bwMode="auto">
          <a:xfrm>
            <a:off x="4223458" y="2109020"/>
            <a:ext cx="725094" cy="728662"/>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77" name="Oval 62"/>
          <p:cNvSpPr>
            <a:spLocks noChangeArrowheads="1"/>
          </p:cNvSpPr>
          <p:nvPr/>
        </p:nvSpPr>
        <p:spPr bwMode="auto">
          <a:xfrm rot="21540000">
            <a:off x="2811489" y="2727625"/>
            <a:ext cx="725092" cy="726282"/>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2" name="Rectangle 81"/>
          <p:cNvSpPr/>
          <p:nvPr/>
        </p:nvSpPr>
        <p:spPr>
          <a:xfrm>
            <a:off x="457200" y="2570272"/>
            <a:ext cx="2251447" cy="986167"/>
          </a:xfrm>
          <a:prstGeom prst="rect">
            <a:avLst/>
          </a:prstGeom>
        </p:spPr>
        <p:txBody>
          <a:bodyPr wrap="square" lIns="0" tIns="0" rIns="0" bIns="0">
            <a:spAutoFit/>
          </a:bodyPr>
          <a:lstStyle/>
          <a:p>
            <a:pPr algn="r">
              <a:lnSpc>
                <a:spcPct val="89000"/>
              </a:lnSpc>
            </a:pPr>
            <a:r>
              <a:rPr lang="en-US" dirty="0"/>
              <a:t>Growth in REALTORS® memberships and increased member satisfaction</a:t>
            </a:r>
          </a:p>
        </p:txBody>
      </p:sp>
      <p:sp>
        <p:nvSpPr>
          <p:cNvPr id="83" name="Rectangle 82"/>
          <p:cNvSpPr/>
          <p:nvPr/>
        </p:nvSpPr>
        <p:spPr>
          <a:xfrm>
            <a:off x="3107225" y="1737635"/>
            <a:ext cx="3047476" cy="246542"/>
          </a:xfrm>
          <a:prstGeom prst="rect">
            <a:avLst/>
          </a:prstGeom>
        </p:spPr>
        <p:txBody>
          <a:bodyPr wrap="square" lIns="0" tIns="0" rIns="0" bIns="0">
            <a:spAutoFit/>
          </a:bodyPr>
          <a:lstStyle/>
          <a:p>
            <a:pPr algn="ctr">
              <a:lnSpc>
                <a:spcPct val="89000"/>
              </a:lnSpc>
            </a:pPr>
            <a:r>
              <a:rPr lang="en-US" dirty="0"/>
              <a:t>Increased operating budgets</a:t>
            </a:r>
          </a:p>
        </p:txBody>
      </p:sp>
      <p:sp>
        <p:nvSpPr>
          <p:cNvPr id="88" name="Oval 35"/>
          <p:cNvSpPr>
            <a:spLocks noChangeArrowheads="1"/>
          </p:cNvSpPr>
          <p:nvPr/>
        </p:nvSpPr>
        <p:spPr bwMode="auto">
          <a:xfrm>
            <a:off x="2362201" y="4012364"/>
            <a:ext cx="676275" cy="6762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6" name="Rectangle 155"/>
          <p:cNvSpPr/>
          <p:nvPr/>
        </p:nvSpPr>
        <p:spPr>
          <a:xfrm>
            <a:off x="6909544" y="4199818"/>
            <a:ext cx="1853455" cy="493084"/>
          </a:xfrm>
          <a:prstGeom prst="rect">
            <a:avLst/>
          </a:prstGeom>
        </p:spPr>
        <p:txBody>
          <a:bodyPr wrap="square" lIns="0" tIns="0" rIns="0" bIns="0">
            <a:spAutoFit/>
          </a:bodyPr>
          <a:lstStyle/>
          <a:p>
            <a:pPr>
              <a:lnSpc>
                <a:spcPct val="89000"/>
              </a:lnSpc>
            </a:pPr>
            <a:r>
              <a:rPr lang="en-US" dirty="0"/>
              <a:t>Feedback for implementation </a:t>
            </a:r>
          </a:p>
        </p:txBody>
      </p:sp>
      <p:sp>
        <p:nvSpPr>
          <p:cNvPr id="157" name="Rectangle 156"/>
          <p:cNvSpPr/>
          <p:nvPr/>
        </p:nvSpPr>
        <p:spPr>
          <a:xfrm>
            <a:off x="6532936" y="2570272"/>
            <a:ext cx="1812748" cy="739626"/>
          </a:xfrm>
          <a:prstGeom prst="rect">
            <a:avLst/>
          </a:prstGeom>
        </p:spPr>
        <p:txBody>
          <a:bodyPr wrap="square" lIns="0" tIns="0" rIns="0" bIns="0">
            <a:spAutoFit/>
          </a:bodyPr>
          <a:lstStyle/>
          <a:p>
            <a:pPr>
              <a:lnSpc>
                <a:spcPct val="89000"/>
              </a:lnSpc>
            </a:pPr>
            <a:r>
              <a:rPr lang="en-US" dirty="0"/>
              <a:t>Local Affiliates happy with shift to Strategic Partners</a:t>
            </a:r>
          </a:p>
        </p:txBody>
      </p:sp>
      <p:sp>
        <p:nvSpPr>
          <p:cNvPr id="6" name="Title 5"/>
          <p:cNvSpPr>
            <a:spLocks noGrp="1"/>
          </p:cNvSpPr>
          <p:nvPr>
            <p:ph type="title"/>
          </p:nvPr>
        </p:nvSpPr>
        <p:spPr/>
        <p:txBody>
          <a:bodyPr/>
          <a:lstStyle/>
          <a:p>
            <a:r>
              <a:rPr lang="en-US" dirty="0"/>
              <a:t>California Pilot Test - Outcomes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609" y="3166843"/>
            <a:ext cx="2468880" cy="2468880"/>
          </a:xfrm>
          <a:prstGeom prst="rect">
            <a:avLst/>
          </a:prstGeom>
        </p:spPr>
      </p:pic>
      <p:grpSp>
        <p:nvGrpSpPr>
          <p:cNvPr id="84" name="Group 30"/>
          <p:cNvGrpSpPr>
            <a:grpSpLocks noChangeAspect="1"/>
          </p:cNvGrpSpPr>
          <p:nvPr/>
        </p:nvGrpSpPr>
        <p:grpSpPr bwMode="auto">
          <a:xfrm>
            <a:off x="3002040" y="2857951"/>
            <a:ext cx="360731" cy="400811"/>
            <a:chOff x="3714" y="830"/>
            <a:chExt cx="198" cy="220"/>
          </a:xfrm>
        </p:grpSpPr>
        <p:sp>
          <p:nvSpPr>
            <p:cNvPr id="85" name="Freeform 31"/>
            <p:cNvSpPr>
              <a:spLocks/>
            </p:cNvSpPr>
            <p:nvPr/>
          </p:nvSpPr>
          <p:spPr bwMode="auto">
            <a:xfrm>
              <a:off x="3785" y="959"/>
              <a:ext cx="57" cy="91"/>
            </a:xfrm>
            <a:custGeom>
              <a:avLst/>
              <a:gdLst>
                <a:gd name="T0" fmla="*/ 0 w 536"/>
                <a:gd name="T1" fmla="*/ 864 h 864"/>
                <a:gd name="T2" fmla="*/ 0 w 536"/>
                <a:gd name="T3" fmla="*/ 864 h 864"/>
                <a:gd name="T4" fmla="*/ 536 w 536"/>
                <a:gd name="T5" fmla="*/ 864 h 864"/>
                <a:gd name="T6" fmla="*/ 536 w 536"/>
                <a:gd name="T7" fmla="*/ 0 h 864"/>
                <a:gd name="T8" fmla="*/ 0 w 536"/>
                <a:gd name="T9" fmla="*/ 0 h 864"/>
                <a:gd name="T10" fmla="*/ 0 w 536"/>
                <a:gd name="T11" fmla="*/ 864 h 864"/>
              </a:gdLst>
              <a:ahLst/>
              <a:cxnLst>
                <a:cxn ang="0">
                  <a:pos x="T0" y="T1"/>
                </a:cxn>
                <a:cxn ang="0">
                  <a:pos x="T2" y="T3"/>
                </a:cxn>
                <a:cxn ang="0">
                  <a:pos x="T4" y="T5"/>
                </a:cxn>
                <a:cxn ang="0">
                  <a:pos x="T6" y="T7"/>
                </a:cxn>
                <a:cxn ang="0">
                  <a:pos x="T8" y="T9"/>
                </a:cxn>
                <a:cxn ang="0">
                  <a:pos x="T10" y="T11"/>
                </a:cxn>
              </a:cxnLst>
              <a:rect l="0" t="0" r="r" b="b"/>
              <a:pathLst>
                <a:path w="536" h="864">
                  <a:moveTo>
                    <a:pt x="0" y="864"/>
                  </a:moveTo>
                  <a:lnTo>
                    <a:pt x="0" y="864"/>
                  </a:lnTo>
                  <a:lnTo>
                    <a:pt x="536" y="864"/>
                  </a:lnTo>
                  <a:lnTo>
                    <a:pt x="536" y="0"/>
                  </a:lnTo>
                  <a:lnTo>
                    <a:pt x="0" y="0"/>
                  </a:lnTo>
                  <a:lnTo>
                    <a:pt x="0" y="864"/>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87" name="Freeform 32"/>
            <p:cNvSpPr>
              <a:spLocks/>
            </p:cNvSpPr>
            <p:nvPr/>
          </p:nvSpPr>
          <p:spPr bwMode="auto">
            <a:xfrm>
              <a:off x="3715" y="1005"/>
              <a:ext cx="57" cy="45"/>
            </a:xfrm>
            <a:custGeom>
              <a:avLst/>
              <a:gdLst>
                <a:gd name="T0" fmla="*/ 0 w 536"/>
                <a:gd name="T1" fmla="*/ 432 h 432"/>
                <a:gd name="T2" fmla="*/ 0 w 536"/>
                <a:gd name="T3" fmla="*/ 432 h 432"/>
                <a:gd name="T4" fmla="*/ 536 w 536"/>
                <a:gd name="T5" fmla="*/ 432 h 432"/>
                <a:gd name="T6" fmla="*/ 536 w 536"/>
                <a:gd name="T7" fmla="*/ 0 h 432"/>
                <a:gd name="T8" fmla="*/ 0 w 536"/>
                <a:gd name="T9" fmla="*/ 0 h 432"/>
                <a:gd name="T10" fmla="*/ 0 w 536"/>
                <a:gd name="T11" fmla="*/ 432 h 432"/>
              </a:gdLst>
              <a:ahLst/>
              <a:cxnLst>
                <a:cxn ang="0">
                  <a:pos x="T0" y="T1"/>
                </a:cxn>
                <a:cxn ang="0">
                  <a:pos x="T2" y="T3"/>
                </a:cxn>
                <a:cxn ang="0">
                  <a:pos x="T4" y="T5"/>
                </a:cxn>
                <a:cxn ang="0">
                  <a:pos x="T6" y="T7"/>
                </a:cxn>
                <a:cxn ang="0">
                  <a:pos x="T8" y="T9"/>
                </a:cxn>
                <a:cxn ang="0">
                  <a:pos x="T10" y="T11"/>
                </a:cxn>
              </a:cxnLst>
              <a:rect l="0" t="0" r="r" b="b"/>
              <a:pathLst>
                <a:path w="536" h="432">
                  <a:moveTo>
                    <a:pt x="0" y="432"/>
                  </a:moveTo>
                  <a:lnTo>
                    <a:pt x="0" y="432"/>
                  </a:lnTo>
                  <a:lnTo>
                    <a:pt x="536" y="432"/>
                  </a:lnTo>
                  <a:lnTo>
                    <a:pt x="536" y="0"/>
                  </a:lnTo>
                  <a:lnTo>
                    <a:pt x="0" y="0"/>
                  </a:lnTo>
                  <a:lnTo>
                    <a:pt x="0" y="432"/>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91" name="Freeform 33"/>
            <p:cNvSpPr>
              <a:spLocks/>
            </p:cNvSpPr>
            <p:nvPr/>
          </p:nvSpPr>
          <p:spPr bwMode="auto">
            <a:xfrm>
              <a:off x="3714" y="830"/>
              <a:ext cx="145" cy="143"/>
            </a:xfrm>
            <a:custGeom>
              <a:avLst/>
              <a:gdLst>
                <a:gd name="T0" fmla="*/ 1368 w 1368"/>
                <a:gd name="T1" fmla="*/ 0 h 1353"/>
                <a:gd name="T2" fmla="*/ 1368 w 1368"/>
                <a:gd name="T3" fmla="*/ 0 h 1353"/>
                <a:gd name="T4" fmla="*/ 851 w 1368"/>
                <a:gd name="T5" fmla="*/ 0 h 1353"/>
                <a:gd name="T6" fmla="*/ 982 w 1368"/>
                <a:gd name="T7" fmla="*/ 133 h 1353"/>
                <a:gd name="T8" fmla="*/ 12 w 1368"/>
                <a:gd name="T9" fmla="*/ 1286 h 1353"/>
                <a:gd name="T10" fmla="*/ 11 w 1368"/>
                <a:gd name="T11" fmla="*/ 1335 h 1353"/>
                <a:gd name="T12" fmla="*/ 65 w 1368"/>
                <a:gd name="T13" fmla="*/ 1340 h 1353"/>
                <a:gd name="T14" fmla="*/ 1236 w 1368"/>
                <a:gd name="T15" fmla="*/ 389 h 1353"/>
                <a:gd name="T16" fmla="*/ 1368 w 1368"/>
                <a:gd name="T17" fmla="*/ 521 h 1353"/>
                <a:gd name="T18" fmla="*/ 1368 w 1368"/>
                <a:gd name="T19" fmla="*/ 0 h 1353"/>
                <a:gd name="T20" fmla="*/ 1368 w 1368"/>
                <a:gd name="T21" fmla="*/ 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8" h="1353">
                  <a:moveTo>
                    <a:pt x="1368" y="0"/>
                  </a:moveTo>
                  <a:lnTo>
                    <a:pt x="1368" y="0"/>
                  </a:lnTo>
                  <a:lnTo>
                    <a:pt x="851" y="0"/>
                  </a:lnTo>
                  <a:lnTo>
                    <a:pt x="982" y="133"/>
                  </a:lnTo>
                  <a:lnTo>
                    <a:pt x="12" y="1286"/>
                  </a:lnTo>
                  <a:cubicBezTo>
                    <a:pt x="0" y="1300"/>
                    <a:pt x="0" y="1320"/>
                    <a:pt x="11" y="1335"/>
                  </a:cubicBezTo>
                  <a:cubicBezTo>
                    <a:pt x="25" y="1351"/>
                    <a:pt x="48" y="1353"/>
                    <a:pt x="65" y="1340"/>
                  </a:cubicBezTo>
                  <a:lnTo>
                    <a:pt x="1236" y="389"/>
                  </a:lnTo>
                  <a:lnTo>
                    <a:pt x="1368" y="521"/>
                  </a:lnTo>
                  <a:lnTo>
                    <a:pt x="1368" y="0"/>
                  </a:lnTo>
                  <a:lnTo>
                    <a:pt x="1368" y="0"/>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92" name="Freeform 34"/>
            <p:cNvSpPr>
              <a:spLocks/>
            </p:cNvSpPr>
            <p:nvPr/>
          </p:nvSpPr>
          <p:spPr bwMode="auto">
            <a:xfrm>
              <a:off x="3855" y="914"/>
              <a:ext cx="57" cy="136"/>
            </a:xfrm>
            <a:custGeom>
              <a:avLst/>
              <a:gdLst>
                <a:gd name="T0" fmla="*/ 0 w 536"/>
                <a:gd name="T1" fmla="*/ 1290 h 1290"/>
                <a:gd name="T2" fmla="*/ 0 w 536"/>
                <a:gd name="T3" fmla="*/ 1290 h 1290"/>
                <a:gd name="T4" fmla="*/ 536 w 536"/>
                <a:gd name="T5" fmla="*/ 1290 h 1290"/>
                <a:gd name="T6" fmla="*/ 536 w 536"/>
                <a:gd name="T7" fmla="*/ 0 h 1290"/>
                <a:gd name="T8" fmla="*/ 0 w 536"/>
                <a:gd name="T9" fmla="*/ 0 h 1290"/>
                <a:gd name="T10" fmla="*/ 0 w 536"/>
                <a:gd name="T11" fmla="*/ 1290 h 1290"/>
              </a:gdLst>
              <a:ahLst/>
              <a:cxnLst>
                <a:cxn ang="0">
                  <a:pos x="T0" y="T1"/>
                </a:cxn>
                <a:cxn ang="0">
                  <a:pos x="T2" y="T3"/>
                </a:cxn>
                <a:cxn ang="0">
                  <a:pos x="T4" y="T5"/>
                </a:cxn>
                <a:cxn ang="0">
                  <a:pos x="T6" y="T7"/>
                </a:cxn>
                <a:cxn ang="0">
                  <a:pos x="T8" y="T9"/>
                </a:cxn>
                <a:cxn ang="0">
                  <a:pos x="T10" y="T11"/>
                </a:cxn>
              </a:cxnLst>
              <a:rect l="0" t="0" r="r" b="b"/>
              <a:pathLst>
                <a:path w="536" h="1290">
                  <a:moveTo>
                    <a:pt x="0" y="1290"/>
                  </a:moveTo>
                  <a:lnTo>
                    <a:pt x="0" y="1290"/>
                  </a:lnTo>
                  <a:lnTo>
                    <a:pt x="536" y="1290"/>
                  </a:lnTo>
                  <a:lnTo>
                    <a:pt x="536" y="0"/>
                  </a:lnTo>
                  <a:lnTo>
                    <a:pt x="0" y="0"/>
                  </a:lnTo>
                  <a:lnTo>
                    <a:pt x="0" y="1290"/>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990" y="4182191"/>
            <a:ext cx="365760" cy="365760"/>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1685" y="2172713"/>
            <a:ext cx="548640" cy="548640"/>
          </a:xfrm>
          <a:prstGeom prst="rect">
            <a:avLst/>
          </a:prstGeom>
        </p:spPr>
      </p:pic>
      <p:sp>
        <p:nvSpPr>
          <p:cNvPr id="93" name="Freeform 43"/>
          <p:cNvSpPr>
            <a:spLocks noChangeAspect="1" noEditPoints="1"/>
          </p:cNvSpPr>
          <p:nvPr/>
        </p:nvSpPr>
        <p:spPr bwMode="auto">
          <a:xfrm>
            <a:off x="5781674" y="2861971"/>
            <a:ext cx="455922" cy="457200"/>
          </a:xfrm>
          <a:custGeom>
            <a:avLst/>
            <a:gdLst>
              <a:gd name="T0" fmla="*/ 311 w 453"/>
              <a:gd name="T1" fmla="*/ 43 h 454"/>
              <a:gd name="T2" fmla="*/ 354 w 453"/>
              <a:gd name="T3" fmla="*/ 77 h 454"/>
              <a:gd name="T4" fmla="*/ 448 w 453"/>
              <a:gd name="T5" fmla="*/ 177 h 454"/>
              <a:gd name="T6" fmla="*/ 304 w 453"/>
              <a:gd name="T7" fmla="*/ 122 h 454"/>
              <a:gd name="T8" fmla="*/ 185 w 453"/>
              <a:gd name="T9" fmla="*/ 185 h 454"/>
              <a:gd name="T10" fmla="*/ 97 w 453"/>
              <a:gd name="T11" fmla="*/ 96 h 454"/>
              <a:gd name="T12" fmla="*/ 4 w 453"/>
              <a:gd name="T13" fmla="*/ 204 h 454"/>
              <a:gd name="T14" fmla="*/ 51 w 453"/>
              <a:gd name="T15" fmla="*/ 436 h 454"/>
              <a:gd name="T16" fmla="*/ 100 w 453"/>
              <a:gd name="T17" fmla="*/ 342 h 454"/>
              <a:gd name="T18" fmla="*/ 149 w 453"/>
              <a:gd name="T19" fmla="*/ 437 h 454"/>
              <a:gd name="T20" fmla="*/ 157 w 453"/>
              <a:gd name="T21" fmla="*/ 219 h 454"/>
              <a:gd name="T22" fmla="*/ 237 w 453"/>
              <a:gd name="T23" fmla="*/ 252 h 454"/>
              <a:gd name="T24" fmla="*/ 303 w 453"/>
              <a:gd name="T25" fmla="*/ 436 h 454"/>
              <a:gd name="T26" fmla="*/ 353 w 453"/>
              <a:gd name="T27" fmla="*/ 342 h 454"/>
              <a:gd name="T28" fmla="*/ 402 w 453"/>
              <a:gd name="T29" fmla="*/ 437 h 454"/>
              <a:gd name="T30" fmla="*/ 418 w 453"/>
              <a:gd name="T31" fmla="*/ 277 h 454"/>
              <a:gd name="T32" fmla="*/ 220 w 453"/>
              <a:gd name="T33" fmla="*/ 243 h 454"/>
              <a:gd name="T34" fmla="*/ 137 w 453"/>
              <a:gd name="T35" fmla="*/ 145 h 454"/>
              <a:gd name="T36" fmla="*/ 133 w 453"/>
              <a:gd name="T37" fmla="*/ 185 h 454"/>
              <a:gd name="T38" fmla="*/ 140 w 453"/>
              <a:gd name="T39" fmla="*/ 436 h 454"/>
              <a:gd name="T40" fmla="*/ 105 w 453"/>
              <a:gd name="T41" fmla="*/ 281 h 454"/>
              <a:gd name="T42" fmla="*/ 72 w 453"/>
              <a:gd name="T43" fmla="*/ 444 h 454"/>
              <a:gd name="T44" fmla="*/ 61 w 453"/>
              <a:gd name="T45" fmla="*/ 386 h 454"/>
              <a:gd name="T46" fmla="*/ 62 w 453"/>
              <a:gd name="T47" fmla="*/ 249 h 454"/>
              <a:gd name="T48" fmla="*/ 35 w 453"/>
              <a:gd name="T49" fmla="*/ 193 h 454"/>
              <a:gd name="T50" fmla="*/ 53 w 453"/>
              <a:gd name="T51" fmla="*/ 252 h 454"/>
              <a:gd name="T52" fmla="*/ 53 w 453"/>
              <a:gd name="T53" fmla="*/ 276 h 454"/>
              <a:gd name="T54" fmla="*/ 47 w 453"/>
              <a:gd name="T55" fmla="*/ 128 h 454"/>
              <a:gd name="T56" fmla="*/ 141 w 453"/>
              <a:gd name="T57" fmla="*/ 127 h 454"/>
              <a:gd name="T58" fmla="*/ 222 w 453"/>
              <a:gd name="T59" fmla="*/ 225 h 454"/>
              <a:gd name="T60" fmla="*/ 53 w 453"/>
              <a:gd name="T61" fmla="*/ 183 h 454"/>
              <a:gd name="T62" fmla="*/ 440 w 453"/>
              <a:gd name="T63" fmla="*/ 201 h 454"/>
              <a:gd name="T64" fmla="*/ 394 w 453"/>
              <a:gd name="T65" fmla="*/ 267 h 454"/>
              <a:gd name="T66" fmla="*/ 407 w 453"/>
              <a:gd name="T67" fmla="*/ 232 h 454"/>
              <a:gd name="T68" fmla="*/ 393 w 453"/>
              <a:gd name="T69" fmla="*/ 165 h 454"/>
              <a:gd name="T70" fmla="*/ 385 w 453"/>
              <a:gd name="T71" fmla="*/ 265 h 454"/>
              <a:gd name="T72" fmla="*/ 392 w 453"/>
              <a:gd name="T73" fmla="*/ 436 h 454"/>
              <a:gd name="T74" fmla="*/ 357 w 453"/>
              <a:gd name="T75" fmla="*/ 281 h 454"/>
              <a:gd name="T76" fmla="*/ 325 w 453"/>
              <a:gd name="T77" fmla="*/ 444 h 454"/>
              <a:gd name="T78" fmla="*/ 314 w 453"/>
              <a:gd name="T79" fmla="*/ 392 h 454"/>
              <a:gd name="T80" fmla="*/ 320 w 453"/>
              <a:gd name="T81" fmla="*/ 150 h 454"/>
              <a:gd name="T82" fmla="*/ 310 w 453"/>
              <a:gd name="T83" fmla="*/ 183 h 454"/>
              <a:gd name="T84" fmla="*/ 236 w 453"/>
              <a:gd name="T85" fmla="*/ 223 h 454"/>
              <a:gd name="T86" fmla="*/ 312 w 453"/>
              <a:gd name="T87" fmla="*/ 127 h 454"/>
              <a:gd name="T88" fmla="*/ 406 w 453"/>
              <a:gd name="T89" fmla="*/ 128 h 454"/>
              <a:gd name="T90" fmla="*/ 409 w 453"/>
              <a:gd name="T91" fmla="*/ 196 h 454"/>
              <a:gd name="T92" fmla="*/ 142 w 453"/>
              <a:gd name="T93" fmla="*/ 43 h 454"/>
              <a:gd name="T94" fmla="*/ 99 w 453"/>
              <a:gd name="T95" fmla="*/ 9 h 454"/>
              <a:gd name="T96" fmla="*/ 99 w 453"/>
              <a:gd name="T97" fmla="*/ 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454">
                <a:moveTo>
                  <a:pt x="354" y="86"/>
                </a:moveTo>
                <a:cubicBezTo>
                  <a:pt x="378" y="86"/>
                  <a:pt x="398" y="67"/>
                  <a:pt x="398" y="43"/>
                </a:cubicBezTo>
                <a:cubicBezTo>
                  <a:pt x="398" y="19"/>
                  <a:pt x="378" y="0"/>
                  <a:pt x="354" y="0"/>
                </a:cubicBezTo>
                <a:cubicBezTo>
                  <a:pt x="330" y="0"/>
                  <a:pt x="311" y="19"/>
                  <a:pt x="311" y="43"/>
                </a:cubicBezTo>
                <a:cubicBezTo>
                  <a:pt x="311" y="67"/>
                  <a:pt x="330" y="86"/>
                  <a:pt x="354" y="86"/>
                </a:cubicBezTo>
                <a:close/>
                <a:moveTo>
                  <a:pt x="354" y="9"/>
                </a:moveTo>
                <a:cubicBezTo>
                  <a:pt x="373" y="9"/>
                  <a:pt x="388" y="24"/>
                  <a:pt x="388" y="43"/>
                </a:cubicBezTo>
                <a:cubicBezTo>
                  <a:pt x="388" y="62"/>
                  <a:pt x="373" y="77"/>
                  <a:pt x="354" y="77"/>
                </a:cubicBezTo>
                <a:cubicBezTo>
                  <a:pt x="336" y="77"/>
                  <a:pt x="320" y="62"/>
                  <a:pt x="320" y="43"/>
                </a:cubicBezTo>
                <a:cubicBezTo>
                  <a:pt x="320" y="24"/>
                  <a:pt x="336" y="9"/>
                  <a:pt x="354" y="9"/>
                </a:cubicBezTo>
                <a:close/>
                <a:moveTo>
                  <a:pt x="448" y="177"/>
                </a:moveTo>
                <a:cubicBezTo>
                  <a:pt x="448" y="177"/>
                  <a:pt x="448" y="177"/>
                  <a:pt x="448" y="177"/>
                </a:cubicBezTo>
                <a:cubicBezTo>
                  <a:pt x="414" y="123"/>
                  <a:pt x="414" y="123"/>
                  <a:pt x="414" y="123"/>
                </a:cubicBezTo>
                <a:cubicBezTo>
                  <a:pt x="401" y="104"/>
                  <a:pt x="393" y="96"/>
                  <a:pt x="356" y="96"/>
                </a:cubicBezTo>
                <a:cubicBezTo>
                  <a:pt x="356" y="96"/>
                  <a:pt x="356" y="96"/>
                  <a:pt x="356" y="96"/>
                </a:cubicBezTo>
                <a:cubicBezTo>
                  <a:pt x="319" y="96"/>
                  <a:pt x="309" y="113"/>
                  <a:pt x="304" y="122"/>
                </a:cubicBezTo>
                <a:cubicBezTo>
                  <a:pt x="304" y="122"/>
                  <a:pt x="304" y="122"/>
                  <a:pt x="304" y="122"/>
                </a:cubicBezTo>
                <a:cubicBezTo>
                  <a:pt x="297" y="136"/>
                  <a:pt x="272" y="179"/>
                  <a:pt x="268" y="185"/>
                </a:cubicBezTo>
                <a:cubicBezTo>
                  <a:pt x="263" y="188"/>
                  <a:pt x="240" y="206"/>
                  <a:pt x="226" y="217"/>
                </a:cubicBezTo>
                <a:cubicBezTo>
                  <a:pt x="216" y="209"/>
                  <a:pt x="198" y="195"/>
                  <a:pt x="185" y="185"/>
                </a:cubicBezTo>
                <a:cubicBezTo>
                  <a:pt x="181" y="179"/>
                  <a:pt x="156" y="136"/>
                  <a:pt x="149" y="122"/>
                </a:cubicBezTo>
                <a:cubicBezTo>
                  <a:pt x="148" y="122"/>
                  <a:pt x="148" y="122"/>
                  <a:pt x="148" y="122"/>
                </a:cubicBezTo>
                <a:cubicBezTo>
                  <a:pt x="143" y="113"/>
                  <a:pt x="134" y="96"/>
                  <a:pt x="97" y="96"/>
                </a:cubicBezTo>
                <a:cubicBezTo>
                  <a:pt x="97" y="96"/>
                  <a:pt x="97" y="96"/>
                  <a:pt x="97" y="96"/>
                </a:cubicBezTo>
                <a:cubicBezTo>
                  <a:pt x="60" y="96"/>
                  <a:pt x="52" y="104"/>
                  <a:pt x="39" y="123"/>
                </a:cubicBezTo>
                <a:cubicBezTo>
                  <a:pt x="5" y="177"/>
                  <a:pt x="5" y="177"/>
                  <a:pt x="5" y="177"/>
                </a:cubicBezTo>
                <a:cubicBezTo>
                  <a:pt x="5" y="177"/>
                  <a:pt x="5" y="177"/>
                  <a:pt x="5" y="177"/>
                </a:cubicBezTo>
                <a:cubicBezTo>
                  <a:pt x="0" y="186"/>
                  <a:pt x="0" y="195"/>
                  <a:pt x="4" y="204"/>
                </a:cubicBezTo>
                <a:cubicBezTo>
                  <a:pt x="35" y="277"/>
                  <a:pt x="35" y="277"/>
                  <a:pt x="35" y="277"/>
                </a:cubicBezTo>
                <a:cubicBezTo>
                  <a:pt x="38" y="282"/>
                  <a:pt x="44" y="286"/>
                  <a:pt x="50" y="286"/>
                </a:cubicBezTo>
                <a:cubicBezTo>
                  <a:pt x="51" y="286"/>
                  <a:pt x="52" y="286"/>
                  <a:pt x="52" y="286"/>
                </a:cubicBezTo>
                <a:cubicBezTo>
                  <a:pt x="52" y="404"/>
                  <a:pt x="51" y="433"/>
                  <a:pt x="51" y="436"/>
                </a:cubicBezTo>
                <a:cubicBezTo>
                  <a:pt x="51" y="436"/>
                  <a:pt x="51" y="436"/>
                  <a:pt x="51" y="437"/>
                </a:cubicBezTo>
                <a:cubicBezTo>
                  <a:pt x="52" y="447"/>
                  <a:pt x="62" y="454"/>
                  <a:pt x="72" y="454"/>
                </a:cubicBezTo>
                <a:cubicBezTo>
                  <a:pt x="83" y="454"/>
                  <a:pt x="92" y="446"/>
                  <a:pt x="93" y="436"/>
                </a:cubicBezTo>
                <a:cubicBezTo>
                  <a:pt x="100" y="342"/>
                  <a:pt x="100" y="342"/>
                  <a:pt x="100" y="342"/>
                </a:cubicBezTo>
                <a:cubicBezTo>
                  <a:pt x="108" y="436"/>
                  <a:pt x="108" y="436"/>
                  <a:pt x="108" y="436"/>
                </a:cubicBezTo>
                <a:cubicBezTo>
                  <a:pt x="108" y="446"/>
                  <a:pt x="117" y="454"/>
                  <a:pt x="128" y="454"/>
                </a:cubicBezTo>
                <a:cubicBezTo>
                  <a:pt x="128" y="454"/>
                  <a:pt x="128" y="454"/>
                  <a:pt x="129" y="454"/>
                </a:cubicBezTo>
                <a:cubicBezTo>
                  <a:pt x="139" y="454"/>
                  <a:pt x="148" y="446"/>
                  <a:pt x="149" y="437"/>
                </a:cubicBezTo>
                <a:cubicBezTo>
                  <a:pt x="149" y="436"/>
                  <a:pt x="149" y="436"/>
                  <a:pt x="149" y="436"/>
                </a:cubicBezTo>
                <a:cubicBezTo>
                  <a:pt x="149" y="430"/>
                  <a:pt x="146" y="298"/>
                  <a:pt x="143" y="200"/>
                </a:cubicBezTo>
                <a:cubicBezTo>
                  <a:pt x="156" y="218"/>
                  <a:pt x="156" y="218"/>
                  <a:pt x="156" y="218"/>
                </a:cubicBezTo>
                <a:cubicBezTo>
                  <a:pt x="156" y="218"/>
                  <a:pt x="157" y="219"/>
                  <a:pt x="157" y="219"/>
                </a:cubicBezTo>
                <a:cubicBezTo>
                  <a:pt x="215" y="251"/>
                  <a:pt x="215" y="251"/>
                  <a:pt x="215" y="251"/>
                </a:cubicBezTo>
                <a:cubicBezTo>
                  <a:pt x="219" y="254"/>
                  <a:pt x="223" y="254"/>
                  <a:pt x="226" y="253"/>
                </a:cubicBezTo>
                <a:cubicBezTo>
                  <a:pt x="227" y="254"/>
                  <a:pt x="229" y="254"/>
                  <a:pt x="230" y="254"/>
                </a:cubicBezTo>
                <a:cubicBezTo>
                  <a:pt x="232" y="254"/>
                  <a:pt x="235" y="253"/>
                  <a:pt x="237" y="252"/>
                </a:cubicBezTo>
                <a:cubicBezTo>
                  <a:pt x="295" y="219"/>
                  <a:pt x="295" y="219"/>
                  <a:pt x="295" y="219"/>
                </a:cubicBezTo>
                <a:cubicBezTo>
                  <a:pt x="296" y="219"/>
                  <a:pt x="297" y="218"/>
                  <a:pt x="297" y="218"/>
                </a:cubicBezTo>
                <a:cubicBezTo>
                  <a:pt x="310" y="200"/>
                  <a:pt x="310" y="200"/>
                  <a:pt x="310" y="200"/>
                </a:cubicBezTo>
                <a:cubicBezTo>
                  <a:pt x="307" y="298"/>
                  <a:pt x="304" y="430"/>
                  <a:pt x="303" y="436"/>
                </a:cubicBezTo>
                <a:cubicBezTo>
                  <a:pt x="303" y="436"/>
                  <a:pt x="303" y="436"/>
                  <a:pt x="303" y="437"/>
                </a:cubicBezTo>
                <a:cubicBezTo>
                  <a:pt x="305" y="447"/>
                  <a:pt x="314" y="454"/>
                  <a:pt x="325" y="454"/>
                </a:cubicBezTo>
                <a:cubicBezTo>
                  <a:pt x="336" y="454"/>
                  <a:pt x="345" y="446"/>
                  <a:pt x="345" y="436"/>
                </a:cubicBezTo>
                <a:cubicBezTo>
                  <a:pt x="353" y="342"/>
                  <a:pt x="353" y="342"/>
                  <a:pt x="353" y="342"/>
                </a:cubicBezTo>
                <a:cubicBezTo>
                  <a:pt x="360" y="436"/>
                  <a:pt x="360" y="436"/>
                  <a:pt x="360" y="436"/>
                </a:cubicBezTo>
                <a:cubicBezTo>
                  <a:pt x="361" y="446"/>
                  <a:pt x="369" y="454"/>
                  <a:pt x="380" y="454"/>
                </a:cubicBezTo>
                <a:cubicBezTo>
                  <a:pt x="381" y="454"/>
                  <a:pt x="381" y="454"/>
                  <a:pt x="381" y="454"/>
                </a:cubicBezTo>
                <a:cubicBezTo>
                  <a:pt x="392" y="454"/>
                  <a:pt x="401" y="446"/>
                  <a:pt x="402" y="437"/>
                </a:cubicBezTo>
                <a:cubicBezTo>
                  <a:pt x="402" y="436"/>
                  <a:pt x="402" y="436"/>
                  <a:pt x="402" y="436"/>
                </a:cubicBezTo>
                <a:cubicBezTo>
                  <a:pt x="402" y="433"/>
                  <a:pt x="401" y="404"/>
                  <a:pt x="400" y="286"/>
                </a:cubicBezTo>
                <a:cubicBezTo>
                  <a:pt x="401" y="286"/>
                  <a:pt x="402" y="286"/>
                  <a:pt x="403" y="286"/>
                </a:cubicBezTo>
                <a:cubicBezTo>
                  <a:pt x="409" y="286"/>
                  <a:pt x="415" y="282"/>
                  <a:pt x="418" y="277"/>
                </a:cubicBezTo>
                <a:cubicBezTo>
                  <a:pt x="449" y="204"/>
                  <a:pt x="449" y="204"/>
                  <a:pt x="449" y="204"/>
                </a:cubicBezTo>
                <a:cubicBezTo>
                  <a:pt x="453" y="195"/>
                  <a:pt x="452" y="186"/>
                  <a:pt x="448" y="177"/>
                </a:cubicBezTo>
                <a:close/>
                <a:moveTo>
                  <a:pt x="230" y="241"/>
                </a:moveTo>
                <a:cubicBezTo>
                  <a:pt x="227" y="244"/>
                  <a:pt x="223" y="245"/>
                  <a:pt x="220" y="243"/>
                </a:cubicBezTo>
                <a:cubicBezTo>
                  <a:pt x="163" y="211"/>
                  <a:pt x="163" y="211"/>
                  <a:pt x="163" y="211"/>
                </a:cubicBezTo>
                <a:cubicBezTo>
                  <a:pt x="143" y="183"/>
                  <a:pt x="143" y="183"/>
                  <a:pt x="143" y="183"/>
                </a:cubicBezTo>
                <a:cubicBezTo>
                  <a:pt x="142" y="171"/>
                  <a:pt x="142" y="160"/>
                  <a:pt x="142" y="150"/>
                </a:cubicBezTo>
                <a:cubicBezTo>
                  <a:pt x="142" y="147"/>
                  <a:pt x="140" y="145"/>
                  <a:pt x="137" y="145"/>
                </a:cubicBezTo>
                <a:cubicBezTo>
                  <a:pt x="137" y="145"/>
                  <a:pt x="137" y="145"/>
                  <a:pt x="137" y="145"/>
                </a:cubicBezTo>
                <a:cubicBezTo>
                  <a:pt x="134" y="145"/>
                  <a:pt x="132" y="148"/>
                  <a:pt x="132" y="150"/>
                </a:cubicBezTo>
                <a:cubicBezTo>
                  <a:pt x="132" y="150"/>
                  <a:pt x="133" y="164"/>
                  <a:pt x="133" y="185"/>
                </a:cubicBezTo>
                <a:cubicBezTo>
                  <a:pt x="133" y="185"/>
                  <a:pt x="133" y="185"/>
                  <a:pt x="133" y="185"/>
                </a:cubicBezTo>
                <a:cubicBezTo>
                  <a:pt x="134" y="213"/>
                  <a:pt x="135" y="253"/>
                  <a:pt x="136" y="293"/>
                </a:cubicBezTo>
                <a:cubicBezTo>
                  <a:pt x="137" y="329"/>
                  <a:pt x="138" y="365"/>
                  <a:pt x="139" y="392"/>
                </a:cubicBezTo>
                <a:cubicBezTo>
                  <a:pt x="139" y="405"/>
                  <a:pt x="139" y="416"/>
                  <a:pt x="140" y="424"/>
                </a:cubicBezTo>
                <a:cubicBezTo>
                  <a:pt x="140" y="430"/>
                  <a:pt x="140" y="433"/>
                  <a:pt x="140" y="436"/>
                </a:cubicBezTo>
                <a:cubicBezTo>
                  <a:pt x="140" y="436"/>
                  <a:pt x="140" y="436"/>
                  <a:pt x="140" y="436"/>
                </a:cubicBezTo>
                <a:cubicBezTo>
                  <a:pt x="140" y="441"/>
                  <a:pt x="134" y="445"/>
                  <a:pt x="128" y="444"/>
                </a:cubicBezTo>
                <a:cubicBezTo>
                  <a:pt x="122" y="444"/>
                  <a:pt x="117" y="440"/>
                  <a:pt x="117" y="435"/>
                </a:cubicBezTo>
                <a:cubicBezTo>
                  <a:pt x="105" y="281"/>
                  <a:pt x="105" y="281"/>
                  <a:pt x="105" y="281"/>
                </a:cubicBezTo>
                <a:cubicBezTo>
                  <a:pt x="105" y="279"/>
                  <a:pt x="103" y="277"/>
                  <a:pt x="100" y="277"/>
                </a:cubicBezTo>
                <a:cubicBezTo>
                  <a:pt x="98" y="277"/>
                  <a:pt x="96" y="279"/>
                  <a:pt x="96" y="281"/>
                </a:cubicBezTo>
                <a:cubicBezTo>
                  <a:pt x="84" y="435"/>
                  <a:pt x="84" y="435"/>
                  <a:pt x="84" y="435"/>
                </a:cubicBezTo>
                <a:cubicBezTo>
                  <a:pt x="83" y="440"/>
                  <a:pt x="78" y="444"/>
                  <a:pt x="72" y="444"/>
                </a:cubicBezTo>
                <a:cubicBezTo>
                  <a:pt x="66" y="445"/>
                  <a:pt x="61" y="441"/>
                  <a:pt x="60" y="436"/>
                </a:cubicBezTo>
                <a:cubicBezTo>
                  <a:pt x="60" y="436"/>
                  <a:pt x="60" y="436"/>
                  <a:pt x="60" y="436"/>
                </a:cubicBezTo>
                <a:cubicBezTo>
                  <a:pt x="61" y="433"/>
                  <a:pt x="61" y="429"/>
                  <a:pt x="61" y="422"/>
                </a:cubicBezTo>
                <a:cubicBezTo>
                  <a:pt x="61" y="413"/>
                  <a:pt x="61" y="401"/>
                  <a:pt x="61" y="386"/>
                </a:cubicBezTo>
                <a:cubicBezTo>
                  <a:pt x="61" y="357"/>
                  <a:pt x="62" y="318"/>
                  <a:pt x="62" y="281"/>
                </a:cubicBezTo>
                <a:cubicBezTo>
                  <a:pt x="67" y="277"/>
                  <a:pt x="69" y="271"/>
                  <a:pt x="67" y="265"/>
                </a:cubicBezTo>
                <a:cubicBezTo>
                  <a:pt x="67" y="265"/>
                  <a:pt x="67" y="265"/>
                  <a:pt x="67" y="264"/>
                </a:cubicBezTo>
                <a:cubicBezTo>
                  <a:pt x="67" y="263"/>
                  <a:pt x="65" y="258"/>
                  <a:pt x="62" y="249"/>
                </a:cubicBezTo>
                <a:cubicBezTo>
                  <a:pt x="63" y="197"/>
                  <a:pt x="63" y="169"/>
                  <a:pt x="63" y="169"/>
                </a:cubicBezTo>
                <a:cubicBezTo>
                  <a:pt x="63" y="167"/>
                  <a:pt x="61" y="165"/>
                  <a:pt x="59" y="165"/>
                </a:cubicBezTo>
                <a:cubicBezTo>
                  <a:pt x="58" y="164"/>
                  <a:pt x="55" y="165"/>
                  <a:pt x="54" y="166"/>
                </a:cubicBezTo>
                <a:cubicBezTo>
                  <a:pt x="35" y="193"/>
                  <a:pt x="35" y="193"/>
                  <a:pt x="35" y="193"/>
                </a:cubicBezTo>
                <a:cubicBezTo>
                  <a:pt x="34" y="194"/>
                  <a:pt x="34" y="195"/>
                  <a:pt x="34" y="197"/>
                </a:cubicBezTo>
                <a:cubicBezTo>
                  <a:pt x="34" y="197"/>
                  <a:pt x="40" y="215"/>
                  <a:pt x="46" y="232"/>
                </a:cubicBezTo>
                <a:cubicBezTo>
                  <a:pt x="49" y="239"/>
                  <a:pt x="51" y="246"/>
                  <a:pt x="53" y="252"/>
                </a:cubicBezTo>
                <a:cubicBezTo>
                  <a:pt x="53" y="252"/>
                  <a:pt x="53" y="252"/>
                  <a:pt x="53" y="252"/>
                </a:cubicBezTo>
                <a:cubicBezTo>
                  <a:pt x="54" y="254"/>
                  <a:pt x="54" y="255"/>
                  <a:pt x="55" y="257"/>
                </a:cubicBezTo>
                <a:cubicBezTo>
                  <a:pt x="56" y="262"/>
                  <a:pt x="58" y="265"/>
                  <a:pt x="59" y="267"/>
                </a:cubicBezTo>
                <a:cubicBezTo>
                  <a:pt x="58" y="267"/>
                  <a:pt x="58" y="267"/>
                  <a:pt x="58" y="267"/>
                </a:cubicBezTo>
                <a:cubicBezTo>
                  <a:pt x="59" y="271"/>
                  <a:pt x="57" y="274"/>
                  <a:pt x="53" y="276"/>
                </a:cubicBezTo>
                <a:cubicBezTo>
                  <a:pt x="49" y="277"/>
                  <a:pt x="45" y="276"/>
                  <a:pt x="44" y="273"/>
                </a:cubicBezTo>
                <a:cubicBezTo>
                  <a:pt x="12" y="201"/>
                  <a:pt x="12" y="201"/>
                  <a:pt x="12" y="201"/>
                </a:cubicBezTo>
                <a:cubicBezTo>
                  <a:pt x="10" y="194"/>
                  <a:pt x="10" y="188"/>
                  <a:pt x="13" y="182"/>
                </a:cubicBezTo>
                <a:cubicBezTo>
                  <a:pt x="47" y="128"/>
                  <a:pt x="47" y="128"/>
                  <a:pt x="47" y="128"/>
                </a:cubicBezTo>
                <a:cubicBezTo>
                  <a:pt x="58" y="112"/>
                  <a:pt x="63" y="105"/>
                  <a:pt x="97" y="105"/>
                </a:cubicBezTo>
                <a:cubicBezTo>
                  <a:pt x="97" y="105"/>
                  <a:pt x="97" y="105"/>
                  <a:pt x="97" y="105"/>
                </a:cubicBezTo>
                <a:cubicBezTo>
                  <a:pt x="128" y="105"/>
                  <a:pt x="136" y="118"/>
                  <a:pt x="140" y="126"/>
                </a:cubicBezTo>
                <a:cubicBezTo>
                  <a:pt x="141" y="127"/>
                  <a:pt x="141" y="127"/>
                  <a:pt x="141" y="127"/>
                </a:cubicBezTo>
                <a:cubicBezTo>
                  <a:pt x="149" y="141"/>
                  <a:pt x="177" y="190"/>
                  <a:pt x="177" y="191"/>
                </a:cubicBezTo>
                <a:cubicBezTo>
                  <a:pt x="178" y="191"/>
                  <a:pt x="178" y="192"/>
                  <a:pt x="178" y="192"/>
                </a:cubicBezTo>
                <a:cubicBezTo>
                  <a:pt x="178" y="192"/>
                  <a:pt x="191" y="202"/>
                  <a:pt x="204" y="212"/>
                </a:cubicBezTo>
                <a:cubicBezTo>
                  <a:pt x="211" y="217"/>
                  <a:pt x="217" y="221"/>
                  <a:pt x="222" y="225"/>
                </a:cubicBezTo>
                <a:cubicBezTo>
                  <a:pt x="226" y="228"/>
                  <a:pt x="228" y="230"/>
                  <a:pt x="230" y="231"/>
                </a:cubicBezTo>
                <a:cubicBezTo>
                  <a:pt x="230" y="231"/>
                  <a:pt x="230" y="231"/>
                  <a:pt x="230" y="231"/>
                </a:cubicBezTo>
                <a:cubicBezTo>
                  <a:pt x="232" y="233"/>
                  <a:pt x="232" y="238"/>
                  <a:pt x="230" y="241"/>
                </a:cubicBezTo>
                <a:close/>
                <a:moveTo>
                  <a:pt x="53" y="183"/>
                </a:moveTo>
                <a:cubicBezTo>
                  <a:pt x="53" y="192"/>
                  <a:pt x="53" y="206"/>
                  <a:pt x="53" y="223"/>
                </a:cubicBezTo>
                <a:cubicBezTo>
                  <a:pt x="50" y="214"/>
                  <a:pt x="47" y="204"/>
                  <a:pt x="44" y="196"/>
                </a:cubicBezTo>
                <a:lnTo>
                  <a:pt x="53" y="183"/>
                </a:lnTo>
                <a:close/>
                <a:moveTo>
                  <a:pt x="440" y="201"/>
                </a:moveTo>
                <a:cubicBezTo>
                  <a:pt x="409" y="273"/>
                  <a:pt x="409" y="273"/>
                  <a:pt x="409" y="273"/>
                </a:cubicBezTo>
                <a:cubicBezTo>
                  <a:pt x="408" y="276"/>
                  <a:pt x="404" y="277"/>
                  <a:pt x="400" y="276"/>
                </a:cubicBezTo>
                <a:cubicBezTo>
                  <a:pt x="396" y="274"/>
                  <a:pt x="394" y="271"/>
                  <a:pt x="394" y="267"/>
                </a:cubicBezTo>
                <a:cubicBezTo>
                  <a:pt x="394" y="267"/>
                  <a:pt x="394" y="267"/>
                  <a:pt x="394" y="267"/>
                </a:cubicBezTo>
                <a:cubicBezTo>
                  <a:pt x="395" y="265"/>
                  <a:pt x="396" y="262"/>
                  <a:pt x="398" y="257"/>
                </a:cubicBezTo>
                <a:cubicBezTo>
                  <a:pt x="399" y="255"/>
                  <a:pt x="399" y="254"/>
                  <a:pt x="400" y="252"/>
                </a:cubicBezTo>
                <a:cubicBezTo>
                  <a:pt x="400" y="252"/>
                  <a:pt x="400" y="252"/>
                  <a:pt x="400" y="252"/>
                </a:cubicBezTo>
                <a:cubicBezTo>
                  <a:pt x="402" y="246"/>
                  <a:pt x="404" y="239"/>
                  <a:pt x="407" y="232"/>
                </a:cubicBezTo>
                <a:cubicBezTo>
                  <a:pt x="413" y="215"/>
                  <a:pt x="419" y="197"/>
                  <a:pt x="419" y="197"/>
                </a:cubicBezTo>
                <a:cubicBezTo>
                  <a:pt x="419" y="195"/>
                  <a:pt x="419" y="194"/>
                  <a:pt x="418" y="193"/>
                </a:cubicBezTo>
                <a:cubicBezTo>
                  <a:pt x="399" y="166"/>
                  <a:pt x="399" y="166"/>
                  <a:pt x="399" y="166"/>
                </a:cubicBezTo>
                <a:cubicBezTo>
                  <a:pt x="397" y="165"/>
                  <a:pt x="395" y="164"/>
                  <a:pt x="393" y="165"/>
                </a:cubicBezTo>
                <a:cubicBezTo>
                  <a:pt x="391" y="165"/>
                  <a:pt x="390" y="167"/>
                  <a:pt x="390" y="169"/>
                </a:cubicBezTo>
                <a:cubicBezTo>
                  <a:pt x="390" y="169"/>
                  <a:pt x="390" y="197"/>
                  <a:pt x="391" y="249"/>
                </a:cubicBezTo>
                <a:cubicBezTo>
                  <a:pt x="388" y="258"/>
                  <a:pt x="386" y="263"/>
                  <a:pt x="386" y="264"/>
                </a:cubicBezTo>
                <a:cubicBezTo>
                  <a:pt x="386" y="265"/>
                  <a:pt x="385" y="265"/>
                  <a:pt x="385" y="265"/>
                </a:cubicBezTo>
                <a:cubicBezTo>
                  <a:pt x="384" y="271"/>
                  <a:pt x="386" y="277"/>
                  <a:pt x="391" y="281"/>
                </a:cubicBezTo>
                <a:cubicBezTo>
                  <a:pt x="391" y="318"/>
                  <a:pt x="392" y="357"/>
                  <a:pt x="392" y="386"/>
                </a:cubicBezTo>
                <a:cubicBezTo>
                  <a:pt x="392" y="401"/>
                  <a:pt x="392" y="413"/>
                  <a:pt x="392" y="422"/>
                </a:cubicBezTo>
                <a:cubicBezTo>
                  <a:pt x="392" y="429"/>
                  <a:pt x="392" y="433"/>
                  <a:pt x="392" y="436"/>
                </a:cubicBezTo>
                <a:cubicBezTo>
                  <a:pt x="392" y="436"/>
                  <a:pt x="392" y="436"/>
                  <a:pt x="392" y="436"/>
                </a:cubicBezTo>
                <a:cubicBezTo>
                  <a:pt x="392" y="441"/>
                  <a:pt x="387" y="445"/>
                  <a:pt x="381" y="444"/>
                </a:cubicBezTo>
                <a:cubicBezTo>
                  <a:pt x="375" y="444"/>
                  <a:pt x="370" y="440"/>
                  <a:pt x="369" y="435"/>
                </a:cubicBezTo>
                <a:cubicBezTo>
                  <a:pt x="357" y="281"/>
                  <a:pt x="357" y="281"/>
                  <a:pt x="357" y="281"/>
                </a:cubicBezTo>
                <a:cubicBezTo>
                  <a:pt x="357" y="279"/>
                  <a:pt x="355" y="277"/>
                  <a:pt x="353" y="277"/>
                </a:cubicBezTo>
                <a:cubicBezTo>
                  <a:pt x="350" y="277"/>
                  <a:pt x="348" y="279"/>
                  <a:pt x="348" y="281"/>
                </a:cubicBezTo>
                <a:cubicBezTo>
                  <a:pt x="336" y="435"/>
                  <a:pt x="336" y="435"/>
                  <a:pt x="336" y="435"/>
                </a:cubicBezTo>
                <a:cubicBezTo>
                  <a:pt x="336" y="440"/>
                  <a:pt x="331" y="444"/>
                  <a:pt x="325" y="444"/>
                </a:cubicBezTo>
                <a:cubicBezTo>
                  <a:pt x="319" y="445"/>
                  <a:pt x="313" y="441"/>
                  <a:pt x="313" y="436"/>
                </a:cubicBezTo>
                <a:cubicBezTo>
                  <a:pt x="313" y="436"/>
                  <a:pt x="313" y="436"/>
                  <a:pt x="313" y="436"/>
                </a:cubicBezTo>
                <a:cubicBezTo>
                  <a:pt x="313" y="433"/>
                  <a:pt x="313" y="430"/>
                  <a:pt x="313" y="424"/>
                </a:cubicBezTo>
                <a:cubicBezTo>
                  <a:pt x="313" y="416"/>
                  <a:pt x="314" y="405"/>
                  <a:pt x="314" y="392"/>
                </a:cubicBezTo>
                <a:cubicBezTo>
                  <a:pt x="315" y="365"/>
                  <a:pt x="316" y="329"/>
                  <a:pt x="317" y="293"/>
                </a:cubicBezTo>
                <a:cubicBezTo>
                  <a:pt x="318" y="253"/>
                  <a:pt x="319" y="213"/>
                  <a:pt x="320" y="185"/>
                </a:cubicBezTo>
                <a:cubicBezTo>
                  <a:pt x="320" y="185"/>
                  <a:pt x="320" y="185"/>
                  <a:pt x="320" y="185"/>
                </a:cubicBezTo>
                <a:cubicBezTo>
                  <a:pt x="320" y="164"/>
                  <a:pt x="320" y="150"/>
                  <a:pt x="320" y="150"/>
                </a:cubicBezTo>
                <a:cubicBezTo>
                  <a:pt x="321" y="148"/>
                  <a:pt x="318" y="145"/>
                  <a:pt x="316" y="145"/>
                </a:cubicBezTo>
                <a:cubicBezTo>
                  <a:pt x="316" y="145"/>
                  <a:pt x="316" y="145"/>
                  <a:pt x="316" y="145"/>
                </a:cubicBezTo>
                <a:cubicBezTo>
                  <a:pt x="313" y="145"/>
                  <a:pt x="311" y="147"/>
                  <a:pt x="311" y="150"/>
                </a:cubicBezTo>
                <a:cubicBezTo>
                  <a:pt x="311" y="160"/>
                  <a:pt x="310" y="171"/>
                  <a:pt x="310" y="183"/>
                </a:cubicBezTo>
                <a:cubicBezTo>
                  <a:pt x="290" y="211"/>
                  <a:pt x="290" y="211"/>
                  <a:pt x="290" y="211"/>
                </a:cubicBezTo>
                <a:cubicBezTo>
                  <a:pt x="241" y="239"/>
                  <a:pt x="241" y="239"/>
                  <a:pt x="241" y="239"/>
                </a:cubicBezTo>
                <a:cubicBezTo>
                  <a:pt x="242" y="233"/>
                  <a:pt x="240" y="228"/>
                  <a:pt x="236" y="224"/>
                </a:cubicBezTo>
                <a:cubicBezTo>
                  <a:pt x="236" y="224"/>
                  <a:pt x="236" y="224"/>
                  <a:pt x="236" y="223"/>
                </a:cubicBezTo>
                <a:cubicBezTo>
                  <a:pt x="235" y="223"/>
                  <a:pt x="235" y="223"/>
                  <a:pt x="234" y="222"/>
                </a:cubicBezTo>
                <a:cubicBezTo>
                  <a:pt x="249" y="211"/>
                  <a:pt x="274" y="192"/>
                  <a:pt x="274" y="192"/>
                </a:cubicBezTo>
                <a:cubicBezTo>
                  <a:pt x="275" y="192"/>
                  <a:pt x="275" y="191"/>
                  <a:pt x="276" y="191"/>
                </a:cubicBezTo>
                <a:cubicBezTo>
                  <a:pt x="276" y="190"/>
                  <a:pt x="304" y="141"/>
                  <a:pt x="312" y="127"/>
                </a:cubicBezTo>
                <a:cubicBezTo>
                  <a:pt x="313" y="126"/>
                  <a:pt x="313" y="126"/>
                  <a:pt x="313" y="126"/>
                </a:cubicBezTo>
                <a:cubicBezTo>
                  <a:pt x="317" y="118"/>
                  <a:pt x="324" y="105"/>
                  <a:pt x="356" y="105"/>
                </a:cubicBezTo>
                <a:cubicBezTo>
                  <a:pt x="356" y="105"/>
                  <a:pt x="356" y="105"/>
                  <a:pt x="356" y="105"/>
                </a:cubicBezTo>
                <a:cubicBezTo>
                  <a:pt x="390" y="105"/>
                  <a:pt x="395" y="112"/>
                  <a:pt x="406" y="128"/>
                </a:cubicBezTo>
                <a:cubicBezTo>
                  <a:pt x="440" y="182"/>
                  <a:pt x="440" y="182"/>
                  <a:pt x="440" y="182"/>
                </a:cubicBezTo>
                <a:cubicBezTo>
                  <a:pt x="443" y="188"/>
                  <a:pt x="443" y="194"/>
                  <a:pt x="440" y="201"/>
                </a:cubicBezTo>
                <a:close/>
                <a:moveTo>
                  <a:pt x="400" y="183"/>
                </a:moveTo>
                <a:cubicBezTo>
                  <a:pt x="409" y="196"/>
                  <a:pt x="409" y="196"/>
                  <a:pt x="409" y="196"/>
                </a:cubicBezTo>
                <a:cubicBezTo>
                  <a:pt x="406" y="204"/>
                  <a:pt x="403" y="214"/>
                  <a:pt x="400" y="223"/>
                </a:cubicBezTo>
                <a:cubicBezTo>
                  <a:pt x="400" y="206"/>
                  <a:pt x="400" y="192"/>
                  <a:pt x="400" y="183"/>
                </a:cubicBezTo>
                <a:close/>
                <a:moveTo>
                  <a:pt x="99" y="86"/>
                </a:moveTo>
                <a:cubicBezTo>
                  <a:pt x="122" y="86"/>
                  <a:pt x="142" y="67"/>
                  <a:pt x="142" y="43"/>
                </a:cubicBezTo>
                <a:cubicBezTo>
                  <a:pt x="142" y="19"/>
                  <a:pt x="122" y="0"/>
                  <a:pt x="99" y="0"/>
                </a:cubicBezTo>
                <a:cubicBezTo>
                  <a:pt x="75" y="0"/>
                  <a:pt x="55" y="19"/>
                  <a:pt x="55" y="43"/>
                </a:cubicBezTo>
                <a:cubicBezTo>
                  <a:pt x="55" y="67"/>
                  <a:pt x="75" y="86"/>
                  <a:pt x="99" y="86"/>
                </a:cubicBezTo>
                <a:close/>
                <a:moveTo>
                  <a:pt x="99" y="9"/>
                </a:moveTo>
                <a:cubicBezTo>
                  <a:pt x="117" y="9"/>
                  <a:pt x="132" y="24"/>
                  <a:pt x="132" y="43"/>
                </a:cubicBezTo>
                <a:cubicBezTo>
                  <a:pt x="132" y="62"/>
                  <a:pt x="117" y="77"/>
                  <a:pt x="99" y="77"/>
                </a:cubicBezTo>
                <a:cubicBezTo>
                  <a:pt x="80" y="77"/>
                  <a:pt x="65" y="62"/>
                  <a:pt x="65" y="43"/>
                </a:cubicBezTo>
                <a:cubicBezTo>
                  <a:pt x="65" y="24"/>
                  <a:pt x="80" y="9"/>
                  <a:pt x="99"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Slide Number Placeholder 2"/>
          <p:cNvSpPr txBox="1">
            <a:spLocks/>
          </p:cNvSpPr>
          <p:nvPr/>
        </p:nvSpPr>
        <p:spPr>
          <a:xfrm>
            <a:off x="8531788" y="564896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5</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1591" y="4121900"/>
            <a:ext cx="457200" cy="457200"/>
          </a:xfrm>
          <a:prstGeom prst="rect">
            <a:avLst/>
          </a:prstGeom>
        </p:spPr>
      </p:pic>
    </p:spTree>
    <p:extLst>
      <p:ext uri="{BB962C8B-B14F-4D97-AF65-F5344CB8AC3E}">
        <p14:creationId xmlns:p14="http://schemas.microsoft.com/office/powerpoint/2010/main" val="37205138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300"/>
                                        <p:tgtEl>
                                          <p:spTgt spid="44"/>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300"/>
                                        <p:tgtEl>
                                          <p:spTgt spid="50"/>
                                        </p:tgtEl>
                                      </p:cBhvr>
                                    </p:animEffect>
                                  </p:childTnLst>
                                </p:cTn>
                              </p:par>
                            </p:childTnLst>
                          </p:cTn>
                        </p:par>
                        <p:par>
                          <p:cTn id="11" fill="hold">
                            <p:stCondLst>
                              <p:cond delay="1100"/>
                            </p:stCondLst>
                            <p:childTnLst>
                              <p:par>
                                <p:cTn id="12" presetID="22" presetClass="entr" presetSubtype="4"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200"/>
                                        <p:tgtEl>
                                          <p:spTgt spid="34"/>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300"/>
                                        <p:tgtEl>
                                          <p:spTgt spid="45"/>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300"/>
                                        <p:tgtEl>
                                          <p:spTgt spid="82"/>
                                        </p:tgtEl>
                                      </p:cBhvr>
                                    </p:animEffect>
                                  </p:childTnLst>
                                </p:cTn>
                              </p:par>
                            </p:childTnLst>
                          </p:cTn>
                        </p:par>
                        <p:par>
                          <p:cTn id="21" fill="hold">
                            <p:stCondLst>
                              <p:cond delay="18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200"/>
                                        <p:tgtEl>
                                          <p:spTgt spid="41"/>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300"/>
                                        <p:tgtEl>
                                          <p:spTgt spid="46"/>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300"/>
                                        <p:tgtEl>
                                          <p:spTgt spid="83"/>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200"/>
                                        <p:tgtEl>
                                          <p:spTgt spid="42"/>
                                        </p:tgtEl>
                                      </p:cBhvr>
                                    </p:animEffect>
                                  </p:childTnLst>
                                </p:cTn>
                              </p:par>
                              <p:par>
                                <p:cTn id="35" presetID="10" presetClass="entr" presetSubtype="0" fill="hold" grpId="0" nodeType="withEffect">
                                  <p:stCondLst>
                                    <p:cond delay="2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300"/>
                                        <p:tgtEl>
                                          <p:spTgt spid="47"/>
                                        </p:tgtEl>
                                      </p:cBhvr>
                                    </p:animEffect>
                                  </p:childTnLst>
                                </p:cTn>
                              </p:par>
                              <p:par>
                                <p:cTn id="38" presetID="10" presetClass="entr" presetSubtype="0" fill="hold" grpId="0" nodeType="withEffect">
                                  <p:stCondLst>
                                    <p:cond delay="400"/>
                                  </p:stCondLst>
                                  <p:childTnLst>
                                    <p:set>
                                      <p:cBhvr>
                                        <p:cTn id="39" dur="1" fill="hold">
                                          <p:stCondLst>
                                            <p:cond delay="0"/>
                                          </p:stCondLst>
                                        </p:cTn>
                                        <p:tgtEl>
                                          <p:spTgt spid="157"/>
                                        </p:tgtEl>
                                        <p:attrNameLst>
                                          <p:attrName>style.visibility</p:attrName>
                                        </p:attrNameLst>
                                      </p:cBhvr>
                                      <p:to>
                                        <p:strVal val="visible"/>
                                      </p:to>
                                    </p:set>
                                    <p:animEffect transition="in" filter="fade">
                                      <p:cBhvr>
                                        <p:cTn id="40" dur="300"/>
                                        <p:tgtEl>
                                          <p:spTgt spid="157"/>
                                        </p:tgtEl>
                                      </p:cBhvr>
                                    </p:animEffect>
                                  </p:childTnLst>
                                </p:cTn>
                              </p:par>
                            </p:childTnLst>
                          </p:cTn>
                        </p:par>
                        <p:par>
                          <p:cTn id="41" fill="hold">
                            <p:stCondLst>
                              <p:cond delay="3200"/>
                            </p:stCondLst>
                            <p:childTnLst>
                              <p:par>
                                <p:cTn id="42" presetID="22" presetClass="entr" presetSubtype="1"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200"/>
                                        <p:tgtEl>
                                          <p:spTgt spid="43"/>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300"/>
                                        <p:tgtEl>
                                          <p:spTgt spid="48"/>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156"/>
                                        </p:tgtEl>
                                        <p:attrNameLst>
                                          <p:attrName>style.visibility</p:attrName>
                                        </p:attrNameLst>
                                      </p:cBhvr>
                                      <p:to>
                                        <p:strVal val="visible"/>
                                      </p:to>
                                    </p:set>
                                    <p:animEffect transition="in" filter="fade">
                                      <p:cBhvr>
                                        <p:cTn id="50" dur="3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2" grpId="0" animBg="1"/>
      <p:bldP spid="43" grpId="0" animBg="1"/>
      <p:bldP spid="44" grpId="0" animBg="1"/>
      <p:bldP spid="45" grpId="0" animBg="1"/>
      <p:bldP spid="46" grpId="0" animBg="1"/>
      <p:bldP spid="47" grpId="0" animBg="1"/>
      <p:bldP spid="48" grpId="0" animBg="1"/>
      <p:bldP spid="50" grpId="0"/>
      <p:bldP spid="82" grpId="0"/>
      <p:bldP spid="83" grpId="0"/>
      <p:bldP spid="156" grpId="0"/>
      <p:bldP spid="1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795941" y="2590800"/>
            <a:ext cx="1595578" cy="304800"/>
            <a:chOff x="6862622" y="1733550"/>
            <a:chExt cx="1595578" cy="304800"/>
          </a:xfrm>
        </p:grpSpPr>
        <p:sp>
          <p:nvSpPr>
            <p:cNvPr id="14" name="Chevron 13"/>
            <p:cNvSpPr/>
            <p:nvPr/>
          </p:nvSpPr>
          <p:spPr>
            <a:xfrm>
              <a:off x="6862622" y="1733550"/>
              <a:ext cx="1595578" cy="304800"/>
            </a:xfrm>
            <a:prstGeom prst="chevron">
              <a:avLst>
                <a:gd name="adj" fmla="val 32323"/>
              </a:avLst>
            </a:prstGeom>
            <a:solidFill>
              <a:schemeClr val="accent5"/>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46" name="Oval 45"/>
            <p:cNvSpPr/>
            <p:nvPr/>
          </p:nvSpPr>
          <p:spPr>
            <a:xfrm>
              <a:off x="7617114" y="1833416"/>
              <a:ext cx="86594" cy="865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grpSp>
      <p:grpSp>
        <p:nvGrpSpPr>
          <p:cNvPr id="8" name="Group 7"/>
          <p:cNvGrpSpPr/>
          <p:nvPr/>
        </p:nvGrpSpPr>
        <p:grpSpPr>
          <a:xfrm>
            <a:off x="5275550" y="2590800"/>
            <a:ext cx="1595578" cy="304800"/>
            <a:chOff x="5318416" y="1733550"/>
            <a:chExt cx="1595578" cy="304800"/>
          </a:xfrm>
        </p:grpSpPr>
        <p:sp>
          <p:nvSpPr>
            <p:cNvPr id="13" name="Chevron 12"/>
            <p:cNvSpPr/>
            <p:nvPr/>
          </p:nvSpPr>
          <p:spPr>
            <a:xfrm>
              <a:off x="5318416" y="1733550"/>
              <a:ext cx="1595578" cy="304800"/>
            </a:xfrm>
            <a:prstGeom prst="chevron">
              <a:avLst>
                <a:gd name="adj" fmla="val 32323"/>
              </a:avLst>
            </a:prstGeom>
            <a:solidFill>
              <a:schemeClr val="accent4"/>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45" name="Oval 44"/>
            <p:cNvSpPr/>
            <p:nvPr/>
          </p:nvSpPr>
          <p:spPr>
            <a:xfrm>
              <a:off x="6072908" y="1833416"/>
              <a:ext cx="86594" cy="865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grpSp>
      <p:grpSp>
        <p:nvGrpSpPr>
          <p:cNvPr id="7" name="Group 6"/>
          <p:cNvGrpSpPr/>
          <p:nvPr/>
        </p:nvGrpSpPr>
        <p:grpSpPr>
          <a:xfrm>
            <a:off x="3755160" y="2590800"/>
            <a:ext cx="1595578" cy="304800"/>
            <a:chOff x="3774211" y="1733550"/>
            <a:chExt cx="1595578" cy="304800"/>
          </a:xfrm>
        </p:grpSpPr>
        <p:sp>
          <p:nvSpPr>
            <p:cNvPr id="12" name="Chevron 11"/>
            <p:cNvSpPr/>
            <p:nvPr/>
          </p:nvSpPr>
          <p:spPr>
            <a:xfrm>
              <a:off x="3774211" y="1733550"/>
              <a:ext cx="1595578" cy="304800"/>
            </a:xfrm>
            <a:prstGeom prst="chevron">
              <a:avLst>
                <a:gd name="adj" fmla="val 32323"/>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44" name="Oval 43"/>
            <p:cNvSpPr/>
            <p:nvPr/>
          </p:nvSpPr>
          <p:spPr>
            <a:xfrm>
              <a:off x="4528703" y="1833416"/>
              <a:ext cx="86594" cy="865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grpSp>
      <p:grpSp>
        <p:nvGrpSpPr>
          <p:cNvPr id="6" name="Group 5"/>
          <p:cNvGrpSpPr/>
          <p:nvPr/>
        </p:nvGrpSpPr>
        <p:grpSpPr>
          <a:xfrm>
            <a:off x="2234769" y="2590800"/>
            <a:ext cx="1595578" cy="304800"/>
            <a:chOff x="2230005" y="1733550"/>
            <a:chExt cx="1595578" cy="304800"/>
          </a:xfrm>
        </p:grpSpPr>
        <p:sp>
          <p:nvSpPr>
            <p:cNvPr id="11" name="Chevron 10"/>
            <p:cNvSpPr/>
            <p:nvPr/>
          </p:nvSpPr>
          <p:spPr>
            <a:xfrm>
              <a:off x="2230005" y="1733550"/>
              <a:ext cx="1595578" cy="304800"/>
            </a:xfrm>
            <a:prstGeom prst="chevron">
              <a:avLst>
                <a:gd name="adj" fmla="val 32323"/>
              </a:avLst>
            </a:pr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43" name="Oval 42"/>
            <p:cNvSpPr/>
            <p:nvPr/>
          </p:nvSpPr>
          <p:spPr>
            <a:xfrm>
              <a:off x="2984497" y="1833416"/>
              <a:ext cx="86594" cy="865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grpSp>
      <p:sp>
        <p:nvSpPr>
          <p:cNvPr id="2" name="Title 1"/>
          <p:cNvSpPr>
            <a:spLocks noGrp="1"/>
          </p:cNvSpPr>
          <p:nvPr>
            <p:ph type="title"/>
          </p:nvPr>
        </p:nvSpPr>
        <p:spPr/>
        <p:txBody>
          <a:bodyPr/>
          <a:lstStyle/>
          <a:p>
            <a:r>
              <a:rPr lang="en-US" dirty="0"/>
              <a:t>Two-Year Implementation Timeline</a:t>
            </a:r>
          </a:p>
        </p:txBody>
      </p:sp>
      <p:sp>
        <p:nvSpPr>
          <p:cNvPr id="16" name="Oval 15"/>
          <p:cNvSpPr/>
          <p:nvPr/>
        </p:nvSpPr>
        <p:spPr>
          <a:xfrm>
            <a:off x="1246622" y="3276600"/>
            <a:ext cx="531090" cy="53109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Oval 16"/>
          <p:cNvSpPr/>
          <p:nvPr/>
        </p:nvSpPr>
        <p:spPr>
          <a:xfrm>
            <a:off x="2767012" y="3276600"/>
            <a:ext cx="531090" cy="53109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18" name="Oval 17"/>
          <p:cNvSpPr/>
          <p:nvPr/>
        </p:nvSpPr>
        <p:spPr>
          <a:xfrm>
            <a:off x="4287403" y="3276600"/>
            <a:ext cx="531090" cy="53109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19" name="Oval 18"/>
          <p:cNvSpPr/>
          <p:nvPr/>
        </p:nvSpPr>
        <p:spPr>
          <a:xfrm>
            <a:off x="5807793" y="3276600"/>
            <a:ext cx="531090" cy="53109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20" name="Oval 19"/>
          <p:cNvSpPr/>
          <p:nvPr/>
        </p:nvSpPr>
        <p:spPr>
          <a:xfrm>
            <a:off x="7328184" y="3276600"/>
            <a:ext cx="531090" cy="53109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21" name="Rectangle 20"/>
          <p:cNvSpPr/>
          <p:nvPr/>
        </p:nvSpPr>
        <p:spPr>
          <a:xfrm>
            <a:off x="409145" y="2206632"/>
            <a:ext cx="2119450" cy="338554"/>
          </a:xfrm>
          <a:prstGeom prst="rect">
            <a:avLst/>
          </a:prstGeom>
        </p:spPr>
        <p:txBody>
          <a:bodyPr wrap="square">
            <a:spAutoFit/>
          </a:bodyPr>
          <a:lstStyle/>
          <a:p>
            <a:pPr algn="ctr"/>
            <a:r>
              <a:rPr lang="en-US" sz="1600" dirty="0"/>
              <a:t>November 2016</a:t>
            </a:r>
          </a:p>
        </p:txBody>
      </p:sp>
      <p:sp>
        <p:nvSpPr>
          <p:cNvPr id="22" name="Rectangle 21"/>
          <p:cNvSpPr/>
          <p:nvPr/>
        </p:nvSpPr>
        <p:spPr>
          <a:xfrm>
            <a:off x="2731833" y="2209800"/>
            <a:ext cx="601448" cy="338554"/>
          </a:xfrm>
          <a:prstGeom prst="rect">
            <a:avLst/>
          </a:prstGeom>
        </p:spPr>
        <p:txBody>
          <a:bodyPr wrap="none">
            <a:spAutoFit/>
          </a:bodyPr>
          <a:lstStyle/>
          <a:p>
            <a:pPr algn="ctr"/>
            <a:r>
              <a:rPr lang="en-US" sz="1600" dirty="0"/>
              <a:t>2017</a:t>
            </a:r>
          </a:p>
        </p:txBody>
      </p:sp>
      <p:sp>
        <p:nvSpPr>
          <p:cNvPr id="23" name="Rectangle 22"/>
          <p:cNvSpPr/>
          <p:nvPr/>
        </p:nvSpPr>
        <p:spPr>
          <a:xfrm>
            <a:off x="4089071" y="2209800"/>
            <a:ext cx="927754" cy="338554"/>
          </a:xfrm>
          <a:prstGeom prst="rect">
            <a:avLst/>
          </a:prstGeom>
        </p:spPr>
        <p:txBody>
          <a:bodyPr wrap="none">
            <a:spAutoFit/>
          </a:bodyPr>
          <a:lstStyle/>
          <a:p>
            <a:pPr algn="ctr"/>
            <a:r>
              <a:rPr lang="en-US" sz="1600" dirty="0"/>
              <a:t>Fall 2017</a:t>
            </a:r>
          </a:p>
        </p:txBody>
      </p:sp>
      <p:sp>
        <p:nvSpPr>
          <p:cNvPr id="24" name="Rectangle 23"/>
          <p:cNvSpPr/>
          <p:nvPr/>
        </p:nvSpPr>
        <p:spPr>
          <a:xfrm>
            <a:off x="5428260" y="2209800"/>
            <a:ext cx="1290161" cy="338554"/>
          </a:xfrm>
          <a:prstGeom prst="rect">
            <a:avLst/>
          </a:prstGeom>
        </p:spPr>
        <p:txBody>
          <a:bodyPr wrap="none">
            <a:spAutoFit/>
          </a:bodyPr>
          <a:lstStyle/>
          <a:p>
            <a:pPr algn="ctr"/>
            <a:r>
              <a:rPr lang="en-US" sz="1600" dirty="0"/>
              <a:t>January 2018</a:t>
            </a:r>
          </a:p>
        </p:txBody>
      </p:sp>
      <p:sp>
        <p:nvSpPr>
          <p:cNvPr id="25" name="Rectangle 24"/>
          <p:cNvSpPr/>
          <p:nvPr/>
        </p:nvSpPr>
        <p:spPr>
          <a:xfrm>
            <a:off x="6948650" y="2209800"/>
            <a:ext cx="1290161" cy="338554"/>
          </a:xfrm>
          <a:prstGeom prst="rect">
            <a:avLst/>
          </a:prstGeom>
        </p:spPr>
        <p:txBody>
          <a:bodyPr wrap="none">
            <a:spAutoFit/>
          </a:bodyPr>
          <a:lstStyle/>
          <a:p>
            <a:pPr algn="ctr"/>
            <a:r>
              <a:rPr lang="en-US" sz="1600" dirty="0"/>
              <a:t>January 2019</a:t>
            </a:r>
          </a:p>
        </p:txBody>
      </p:sp>
      <p:cxnSp>
        <p:nvCxnSpPr>
          <p:cNvPr id="27" name="Straight Connector 26"/>
          <p:cNvCxnSpPr/>
          <p:nvPr/>
        </p:nvCxnSpPr>
        <p:spPr>
          <a:xfrm flipH="1" flipV="1">
            <a:off x="1512167" y="2895600"/>
            <a:ext cx="0" cy="38100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3032557" y="2895600"/>
            <a:ext cx="0" cy="381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flipV="1">
            <a:off x="4552948" y="2895600"/>
            <a:ext cx="0" cy="38100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flipV="1">
            <a:off x="6073338" y="2895600"/>
            <a:ext cx="0" cy="38100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7593729" y="2895600"/>
            <a:ext cx="0" cy="38100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767487" y="3953170"/>
            <a:ext cx="1489360" cy="830997"/>
          </a:xfrm>
          <a:prstGeom prst="rect">
            <a:avLst/>
          </a:prstGeom>
        </p:spPr>
        <p:txBody>
          <a:bodyPr wrap="square">
            <a:spAutoFit/>
          </a:bodyPr>
          <a:lstStyle/>
          <a:p>
            <a:pPr algn="ctr"/>
            <a:r>
              <a:rPr lang="en-US" sz="1600" dirty="0"/>
              <a:t>Governing Board Review &amp; Approval</a:t>
            </a:r>
            <a:endParaRPr lang="en-US" sz="1100" dirty="0"/>
          </a:p>
        </p:txBody>
      </p:sp>
      <p:sp>
        <p:nvSpPr>
          <p:cNvPr id="38" name="Rectangle 37"/>
          <p:cNvSpPr/>
          <p:nvPr/>
        </p:nvSpPr>
        <p:spPr>
          <a:xfrm>
            <a:off x="2287878" y="3953170"/>
            <a:ext cx="1489360" cy="1000274"/>
          </a:xfrm>
          <a:prstGeom prst="rect">
            <a:avLst/>
          </a:prstGeom>
        </p:spPr>
        <p:txBody>
          <a:bodyPr wrap="square">
            <a:spAutoFit/>
          </a:bodyPr>
          <a:lstStyle/>
          <a:p>
            <a:pPr algn="ctr"/>
            <a:r>
              <a:rPr lang="en-US" sz="1600" dirty="0"/>
              <a:t>Comprehensive Training &amp; Education</a:t>
            </a:r>
          </a:p>
          <a:p>
            <a:pPr algn="ctr"/>
            <a:endParaRPr lang="en-US" sz="1100" dirty="0"/>
          </a:p>
        </p:txBody>
      </p:sp>
      <p:sp>
        <p:nvSpPr>
          <p:cNvPr id="39" name="Rectangle 38"/>
          <p:cNvSpPr/>
          <p:nvPr/>
        </p:nvSpPr>
        <p:spPr>
          <a:xfrm>
            <a:off x="3808269" y="3953170"/>
            <a:ext cx="1489360" cy="1077218"/>
          </a:xfrm>
          <a:prstGeom prst="rect">
            <a:avLst/>
          </a:prstGeom>
        </p:spPr>
        <p:txBody>
          <a:bodyPr wrap="square">
            <a:spAutoFit/>
          </a:bodyPr>
          <a:lstStyle/>
          <a:p>
            <a:pPr algn="ctr"/>
            <a:r>
              <a:rPr lang="en-US" sz="1600" dirty="0"/>
              <a:t>Election of 2018 Officers (under new model)</a:t>
            </a:r>
            <a:endParaRPr lang="en-US" sz="1100" dirty="0"/>
          </a:p>
        </p:txBody>
      </p:sp>
      <p:sp>
        <p:nvSpPr>
          <p:cNvPr id="40" name="Rectangle 39"/>
          <p:cNvSpPr/>
          <p:nvPr/>
        </p:nvSpPr>
        <p:spPr>
          <a:xfrm>
            <a:off x="5328659" y="3953170"/>
            <a:ext cx="1489360" cy="1077218"/>
          </a:xfrm>
          <a:prstGeom prst="rect">
            <a:avLst/>
          </a:prstGeom>
        </p:spPr>
        <p:txBody>
          <a:bodyPr wrap="square">
            <a:spAutoFit/>
          </a:bodyPr>
          <a:lstStyle/>
          <a:p>
            <a:pPr algn="ctr"/>
            <a:r>
              <a:rPr lang="en-US" sz="1600" dirty="0"/>
              <a:t>Current Chapters adhere to Network Model</a:t>
            </a:r>
            <a:endParaRPr lang="en-US" sz="1100" dirty="0"/>
          </a:p>
        </p:txBody>
      </p:sp>
      <p:sp>
        <p:nvSpPr>
          <p:cNvPr id="41" name="Rectangle 40"/>
          <p:cNvSpPr/>
          <p:nvPr/>
        </p:nvSpPr>
        <p:spPr>
          <a:xfrm>
            <a:off x="6849050" y="3953170"/>
            <a:ext cx="1489360" cy="1323439"/>
          </a:xfrm>
          <a:prstGeom prst="rect">
            <a:avLst/>
          </a:prstGeom>
        </p:spPr>
        <p:txBody>
          <a:bodyPr wrap="square">
            <a:spAutoFit/>
          </a:bodyPr>
          <a:lstStyle/>
          <a:p>
            <a:pPr algn="ctr"/>
            <a:r>
              <a:rPr lang="en-US" sz="1600" dirty="0"/>
              <a:t>Network standards fully functioning in 100% of Networks</a:t>
            </a:r>
            <a:endParaRPr lang="en-US" sz="1100" dirty="0"/>
          </a:p>
        </p:txBody>
      </p:sp>
      <p:grpSp>
        <p:nvGrpSpPr>
          <p:cNvPr id="4" name="Group 3"/>
          <p:cNvGrpSpPr/>
          <p:nvPr/>
        </p:nvGrpSpPr>
        <p:grpSpPr>
          <a:xfrm>
            <a:off x="714378" y="2590800"/>
            <a:ext cx="1595578" cy="304800"/>
            <a:chOff x="685800" y="1733550"/>
            <a:chExt cx="1595578" cy="304800"/>
          </a:xfrm>
        </p:grpSpPr>
        <p:sp>
          <p:nvSpPr>
            <p:cNvPr id="5" name="Chevron 4"/>
            <p:cNvSpPr/>
            <p:nvPr/>
          </p:nvSpPr>
          <p:spPr>
            <a:xfrm>
              <a:off x="685800" y="1733550"/>
              <a:ext cx="1595578" cy="304800"/>
            </a:xfrm>
            <a:prstGeom prst="chevron">
              <a:avLst>
                <a:gd name="adj" fmla="val 32323"/>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42" name="Oval 41"/>
            <p:cNvSpPr/>
            <p:nvPr/>
          </p:nvSpPr>
          <p:spPr>
            <a:xfrm>
              <a:off x="1440292" y="1833416"/>
              <a:ext cx="86594" cy="865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useBgFill="1">
        <p:nvSpPr>
          <p:cNvPr id="67" name="Chevron 66"/>
          <p:cNvSpPr/>
          <p:nvPr/>
        </p:nvSpPr>
        <p:spPr bwMode="white">
          <a:xfrm>
            <a:off x="-777435" y="2548355"/>
            <a:ext cx="1595578" cy="389692"/>
          </a:xfrm>
          <a:prstGeom prst="chevron">
            <a:avLst>
              <a:gd name="adj" fmla="val 32323"/>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287" y="3359265"/>
            <a:ext cx="365760" cy="365760"/>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9983" y="3359265"/>
            <a:ext cx="325148" cy="325148"/>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7078" y="3363567"/>
            <a:ext cx="325148" cy="32514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6569" y="3404985"/>
            <a:ext cx="274320" cy="27432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0458" y="3359265"/>
            <a:ext cx="365760" cy="365760"/>
          </a:xfrm>
          <a:prstGeom prst="rect">
            <a:avLst/>
          </a:prstGeom>
        </p:spPr>
      </p:pic>
      <p:sp>
        <p:nvSpPr>
          <p:cNvPr id="47" name="Slide Number Placeholder 2"/>
          <p:cNvSpPr txBox="1">
            <a:spLocks/>
          </p:cNvSpPr>
          <p:nvPr/>
        </p:nvSpPr>
        <p:spPr>
          <a:xfrm>
            <a:off x="8531788" y="564896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6</a:t>
            </a:r>
          </a:p>
        </p:txBody>
      </p:sp>
    </p:spTree>
    <p:extLst>
      <p:ext uri="{BB962C8B-B14F-4D97-AF65-F5344CB8AC3E}">
        <p14:creationId xmlns:p14="http://schemas.microsoft.com/office/powerpoint/2010/main" val="17759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900" fill="hold"/>
                                        <p:tgtEl>
                                          <p:spTgt spid="4"/>
                                        </p:tgtEl>
                                        <p:attrNameLst>
                                          <p:attrName>ppt_x</p:attrName>
                                        </p:attrNameLst>
                                      </p:cBhvr>
                                      <p:tavLst>
                                        <p:tav tm="0">
                                          <p:val>
                                            <p:strVal val="0-#ppt_w/2"/>
                                          </p:val>
                                        </p:tav>
                                        <p:tav tm="100000">
                                          <p:val>
                                            <p:strVal val="#ppt_x"/>
                                          </p:val>
                                        </p:tav>
                                      </p:tavLst>
                                    </p:anim>
                                    <p:anim calcmode="lin" valueType="num">
                                      <p:cBhvr additive="base">
                                        <p:cTn id="8" dur="9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100" fill="hold"/>
                                        <p:tgtEl>
                                          <p:spTgt spid="7"/>
                                        </p:tgtEl>
                                        <p:attrNameLst>
                                          <p:attrName>ppt_x</p:attrName>
                                        </p:attrNameLst>
                                      </p:cBhvr>
                                      <p:tavLst>
                                        <p:tav tm="0">
                                          <p:val>
                                            <p:strVal val="0-#ppt_w/2"/>
                                          </p:val>
                                        </p:tav>
                                        <p:tav tm="100000">
                                          <p:val>
                                            <p:strVal val="#ppt_x"/>
                                          </p:val>
                                        </p:tav>
                                      </p:tavLst>
                                    </p:anim>
                                    <p:anim calcmode="lin" valueType="num">
                                      <p:cBhvr additive="base">
                                        <p:cTn id="16" dur="11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50000" fill="hold"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00" fill="hold"/>
                                        <p:tgtEl>
                                          <p:spTgt spid="8"/>
                                        </p:tgtEl>
                                        <p:attrNameLst>
                                          <p:attrName>ppt_x</p:attrName>
                                        </p:attrNameLst>
                                      </p:cBhvr>
                                      <p:tavLst>
                                        <p:tav tm="0">
                                          <p:val>
                                            <p:strVal val="0-#ppt_w/2"/>
                                          </p:val>
                                        </p:tav>
                                        <p:tav tm="100000">
                                          <p:val>
                                            <p:strVal val="#ppt_x"/>
                                          </p:val>
                                        </p:tav>
                                      </p:tavLst>
                                    </p:anim>
                                    <p:anim calcmode="lin" valueType="num">
                                      <p:cBhvr additive="base">
                                        <p:cTn id="20" dur="12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66667" fill="hold" nodeType="withEffect">
                                  <p:stCondLst>
                                    <p:cond delay="8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500" fill="hold"/>
                                        <p:tgtEl>
                                          <p:spTgt spid="9"/>
                                        </p:tgtEl>
                                        <p:attrNameLst>
                                          <p:attrName>ppt_x</p:attrName>
                                        </p:attrNameLst>
                                      </p:cBhvr>
                                      <p:tavLst>
                                        <p:tav tm="0">
                                          <p:val>
                                            <p:strVal val="0-#ppt_w/2"/>
                                          </p:val>
                                        </p:tav>
                                        <p:tav tm="100000">
                                          <p:val>
                                            <p:strVal val="#ppt_x"/>
                                          </p:val>
                                        </p:tav>
                                      </p:tavLst>
                                    </p:anim>
                                    <p:anim calcmode="lin" valueType="num">
                                      <p:cBhvr additive="base">
                                        <p:cTn id="24" dur="1500" fill="hold"/>
                                        <p:tgtEl>
                                          <p:spTgt spid="9"/>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4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6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130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170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22" presetClass="entr" presetSubtype="1" fill="hold" nodeType="withEffect">
                                  <p:stCondLst>
                                    <p:cond delay="60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par>
                                <p:cTn id="46" presetID="10" presetClass="entr" presetSubtype="0" fill="hold" grpId="0" nodeType="withEffect">
                                  <p:stCondLst>
                                    <p:cond delay="6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22" presetClass="entr" presetSubtype="1" fill="hold" nodeType="withEffect">
                                  <p:stCondLst>
                                    <p:cond delay="900"/>
                                  </p:stCondLst>
                                  <p:childTnLst>
                                    <p:set>
                                      <p:cBhvr>
                                        <p:cTn id="53" dur="1" fill="hold">
                                          <p:stCondLst>
                                            <p:cond delay="0"/>
                                          </p:stCondLst>
                                        </p:cTn>
                                        <p:tgtEl>
                                          <p:spTgt spid="28"/>
                                        </p:tgtEl>
                                        <p:attrNameLst>
                                          <p:attrName>style.visibility</p:attrName>
                                        </p:attrNameLst>
                                      </p:cBhvr>
                                      <p:to>
                                        <p:strVal val="visible"/>
                                      </p:to>
                                    </p:set>
                                    <p:animEffect transition="in" filter="wipe(up)">
                                      <p:cBhvr>
                                        <p:cTn id="54" dur="500"/>
                                        <p:tgtEl>
                                          <p:spTgt spid="28"/>
                                        </p:tgtEl>
                                      </p:cBhvr>
                                    </p:animEffect>
                                  </p:childTnLst>
                                </p:cTn>
                              </p:par>
                              <p:par>
                                <p:cTn id="55" presetID="10" presetClass="entr" presetSubtype="0" fill="hold" grpId="0" nodeType="withEffect">
                                  <p:stCondLst>
                                    <p:cond delay="90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120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22" presetClass="entr" presetSubtype="1" fill="hold" nodeType="withEffect">
                                  <p:stCondLst>
                                    <p:cond delay="120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par>
                                <p:cTn id="64" presetID="10" presetClass="entr" presetSubtype="0" fill="hold" grpId="0" nodeType="withEffect">
                                  <p:stCondLst>
                                    <p:cond delay="120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ntr" presetSubtype="0" fill="hold" grpId="0" nodeType="withEffect">
                                  <p:stCondLst>
                                    <p:cond delay="140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22" presetClass="entr" presetSubtype="1" fill="hold" nodeType="withEffect">
                                  <p:stCondLst>
                                    <p:cond delay="140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par>
                                <p:cTn id="73" presetID="10" presetClass="entr" presetSubtype="0" fill="hold" grpId="0" nodeType="withEffect">
                                  <p:stCondLst>
                                    <p:cond delay="140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grpId="0" nodeType="withEffect">
                                  <p:stCondLst>
                                    <p:cond delay="180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22" presetClass="entr" presetSubtype="1" fill="hold" nodeType="withEffect">
                                  <p:stCondLst>
                                    <p:cond delay="180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500"/>
                                        <p:tgtEl>
                                          <p:spTgt spid="31"/>
                                        </p:tgtEl>
                                      </p:cBhvr>
                                    </p:animEffect>
                                  </p:childTnLst>
                                </p:cTn>
                              </p:par>
                              <p:par>
                                <p:cTn id="82" presetID="10" presetClass="entr" presetSubtype="0" fill="hold" grpId="0" nodeType="withEffect">
                                  <p:stCondLst>
                                    <p:cond delay="180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2" grpId="0"/>
      <p:bldP spid="23" grpId="0"/>
      <p:bldP spid="24" grpId="0"/>
      <p:bldP spid="25" grpId="0"/>
      <p:bldP spid="33"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2133600"/>
            <a:ext cx="5486400" cy="3200400"/>
          </a:xfrm>
        </p:spPr>
        <p:txBody>
          <a:bodyPr>
            <a:normAutofit fontScale="47500" lnSpcReduction="20000"/>
          </a:bodyPr>
          <a:lstStyle/>
          <a:p>
            <a:pPr marL="114300" indent="0" algn="ctr">
              <a:buNone/>
            </a:pPr>
            <a:r>
              <a:rPr lang="en-US" sz="12600" dirty="0"/>
              <a:t>Chapter-to-Network Project </a:t>
            </a:r>
          </a:p>
          <a:p>
            <a:pPr marL="114300" indent="0" algn="ctr">
              <a:buNone/>
            </a:pPr>
            <a:r>
              <a:rPr lang="en-US" sz="4200" i="1" dirty="0"/>
              <a:t> </a:t>
            </a:r>
          </a:p>
          <a:p>
            <a:pPr marL="114300" indent="0" algn="ctr">
              <a:buNone/>
            </a:pPr>
            <a:r>
              <a:rPr lang="en-US" sz="11400" i="1" dirty="0"/>
              <a:t>Thank you!</a:t>
            </a:r>
          </a:p>
        </p:txBody>
      </p:sp>
      <p:sp>
        <p:nvSpPr>
          <p:cNvPr id="5" name="Slide Number Placeholder 2"/>
          <p:cNvSpPr txBox="1">
            <a:spLocks/>
          </p:cNvSpPr>
          <p:nvPr/>
        </p:nvSpPr>
        <p:spPr>
          <a:xfrm>
            <a:off x="8531788" y="564896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00200"/>
            <a:ext cx="2819400" cy="2819400"/>
          </a:xfrm>
          <a:prstGeom prst="rect">
            <a:avLst/>
          </a:prstGeom>
        </p:spPr>
      </p:pic>
    </p:spTree>
    <p:extLst>
      <p:ext uri="{BB962C8B-B14F-4D97-AF65-F5344CB8AC3E}">
        <p14:creationId xmlns:p14="http://schemas.microsoft.com/office/powerpoint/2010/main" val="2058242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2237</TotalTime>
  <Words>1005</Words>
  <Application>Microsoft Office PowerPoint</Application>
  <PresentationFormat>On-screen Show (4:3)</PresentationFormat>
  <Paragraphs>117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Adjacency</vt:lpstr>
      <vt:lpstr>The Women’s Council  of REALTORS®   Chapter-to-Network Project</vt:lpstr>
      <vt:lpstr>PowerPoint Presentation</vt:lpstr>
      <vt:lpstr>Network Model Focus</vt:lpstr>
      <vt:lpstr>From Chapters to Networks: Why the change?</vt:lpstr>
      <vt:lpstr>PowerPoint Presentation</vt:lpstr>
      <vt:lpstr>California Pilot Test - Outcomes</vt:lpstr>
      <vt:lpstr>Two-Year Implementation Timeline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WCR Stump Speech</dc:title>
  <dc:creator>Carol Weinrich</dc:creator>
  <cp:lastModifiedBy>Rmiller</cp:lastModifiedBy>
  <cp:revision>208</cp:revision>
  <dcterms:created xsi:type="dcterms:W3CDTF">2011-02-07T23:31:11Z</dcterms:created>
  <dcterms:modified xsi:type="dcterms:W3CDTF">2016-12-08T16:45:01Z</dcterms:modified>
</cp:coreProperties>
</file>