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notesMasterIdLst>
    <p:notesMasterId r:id="rId48"/>
  </p:notesMasterIdLst>
  <p:sldIdLst>
    <p:sldId id="330" r:id="rId2"/>
    <p:sldId id="256" r:id="rId3"/>
    <p:sldId id="307" r:id="rId4"/>
    <p:sldId id="260" r:id="rId5"/>
    <p:sldId id="273" r:id="rId6"/>
    <p:sldId id="275" r:id="rId7"/>
    <p:sldId id="270" r:id="rId8"/>
    <p:sldId id="318" r:id="rId9"/>
    <p:sldId id="317" r:id="rId10"/>
    <p:sldId id="321" r:id="rId11"/>
    <p:sldId id="322" r:id="rId12"/>
    <p:sldId id="320" r:id="rId13"/>
    <p:sldId id="276" r:id="rId14"/>
    <p:sldId id="277" r:id="rId15"/>
    <p:sldId id="280" r:id="rId16"/>
    <p:sldId id="304" r:id="rId17"/>
    <p:sldId id="302" r:id="rId18"/>
    <p:sldId id="303" r:id="rId19"/>
    <p:sldId id="319" r:id="rId20"/>
    <p:sldId id="316" r:id="rId21"/>
    <p:sldId id="324" r:id="rId22"/>
    <p:sldId id="328" r:id="rId23"/>
    <p:sldId id="311" r:id="rId24"/>
    <p:sldId id="310" r:id="rId25"/>
    <p:sldId id="300" r:id="rId26"/>
    <p:sldId id="326" r:id="rId27"/>
    <p:sldId id="327" r:id="rId28"/>
    <p:sldId id="294" r:id="rId29"/>
    <p:sldId id="331" r:id="rId30"/>
    <p:sldId id="293" r:id="rId31"/>
    <p:sldId id="279" r:id="rId32"/>
    <p:sldId id="274" r:id="rId33"/>
    <p:sldId id="308" r:id="rId34"/>
    <p:sldId id="301" r:id="rId35"/>
    <p:sldId id="281" r:id="rId36"/>
    <p:sldId id="297" r:id="rId37"/>
    <p:sldId id="298" r:id="rId38"/>
    <p:sldId id="271" r:id="rId39"/>
    <p:sldId id="282" r:id="rId40"/>
    <p:sldId id="290" r:id="rId41"/>
    <p:sldId id="263" r:id="rId42"/>
    <p:sldId id="283" r:id="rId43"/>
    <p:sldId id="264" r:id="rId44"/>
    <p:sldId id="329" r:id="rId45"/>
    <p:sldId id="305" r:id="rId46"/>
    <p:sldId id="292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20F"/>
    <a:srgbClr val="689CC0"/>
    <a:srgbClr val="3B6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87169" autoAdjust="0"/>
  </p:normalViewPr>
  <p:slideViewPr>
    <p:cSldViewPr>
      <p:cViewPr varScale="1">
        <p:scale>
          <a:sx n="121" d="100"/>
          <a:sy n="121" d="100"/>
        </p:scale>
        <p:origin x="-10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9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BAE6294-0EB3-BF47-A3DF-EF8DC235BF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23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E6294-0EB3-BF47-A3DF-EF8DC235BF8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9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E6294-0EB3-BF47-A3DF-EF8DC235BF8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0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2716BF-051C-3445-B20F-CD5BABBB5A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6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00C8F-9BFC-6C4A-A862-B2208167AB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4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0D859-6471-9941-B722-CC611F71A0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0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  <a:lvl2pPr>
              <a:spcBef>
                <a:spcPts val="1000"/>
              </a:spcBef>
              <a:defRPr/>
            </a:lvl2pPr>
            <a:lvl3pPr>
              <a:spcBef>
                <a:spcPts val="1000"/>
              </a:spcBef>
              <a:defRPr/>
            </a:lvl3pPr>
            <a:lvl4pPr>
              <a:spcBef>
                <a:spcPts val="1000"/>
              </a:spcBef>
              <a:defRPr/>
            </a:lvl4pPr>
            <a:lvl5pPr>
              <a:spcBef>
                <a:spcPts val="10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751C0-657F-E649-B7F0-51D729BCC0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4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B337A-08FE-4E41-B199-9D6441F148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6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33D43-166F-1C4C-B2DF-F2A04CA7DB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9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6A817B-CE5D-CC41-9EB1-A1CD8B18F31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02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E1972-713A-9E46-89CE-A0198BEEEC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26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E0FC6-0C0B-5145-B4F0-86A04DE105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1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F63C4-E99B-A445-971C-18F4D23CD7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9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F4AB8-9DF5-7640-B503-F9BBE8A12A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7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20796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314450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0BFB9C43-1A59-2947-AE68-F858BD5D9B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76" r:id="rId2"/>
    <p:sldLayoutId id="2147483877" r:id="rId3"/>
    <p:sldLayoutId id="2147483878" r:id="rId4"/>
    <p:sldLayoutId id="2147483885" r:id="rId5"/>
    <p:sldLayoutId id="2147483886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1000"/>
        </a:spcBef>
        <a:spcAft>
          <a:spcPct val="0"/>
        </a:spcAft>
        <a:buClr>
          <a:srgbClr val="FEB80A"/>
        </a:buClr>
        <a:buFont typeface="Georgia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57225" indent="-246063" algn="l" rtl="0" eaLnBrk="1" fontAlgn="base" hangingPunct="1">
        <a:spcBef>
          <a:spcPts val="1000"/>
        </a:spcBef>
        <a:spcAft>
          <a:spcPct val="0"/>
        </a:spcAft>
        <a:buClr>
          <a:schemeClr val="accent2"/>
        </a:buClr>
        <a:buFont typeface="Georgia" charset="0"/>
        <a:buChar char="▫"/>
        <a:defRPr sz="2600" kern="1200">
          <a:solidFill>
            <a:schemeClr val="accent2"/>
          </a:solidFill>
          <a:latin typeface="+mn-lt"/>
          <a:ea typeface="ＭＳ Ｐゴシック" charset="0"/>
          <a:cs typeface="+mn-cs"/>
        </a:defRPr>
      </a:lvl2pPr>
      <a:lvl3pPr marL="922338" indent="-219075" algn="l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Font typeface="Wingdings 2" charset="0"/>
        <a:buChar char=""/>
        <a:defRPr sz="2400" kern="1200">
          <a:solidFill>
            <a:schemeClr val="accent1"/>
          </a:solidFill>
          <a:latin typeface="+mn-lt"/>
          <a:ea typeface="ＭＳ Ｐゴシック" charset="0"/>
          <a:cs typeface="+mn-cs"/>
        </a:defRPr>
      </a:lvl3pPr>
      <a:lvl4pPr marL="1179513" indent="-200025" algn="l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Font typeface="Wingdings 2" charset="0"/>
        <a:buChar char=""/>
        <a:defRPr sz="2200" kern="1200">
          <a:solidFill>
            <a:schemeClr val="accent1"/>
          </a:solidFill>
          <a:latin typeface="+mn-lt"/>
          <a:ea typeface="ＭＳ Ｐゴシック" charset="0"/>
          <a:cs typeface="+mn-cs"/>
        </a:defRPr>
      </a:lvl4pPr>
      <a:lvl5pPr marL="1389063" indent="-182563" algn="l" rtl="0" eaLnBrk="1" fontAlgn="base" hangingPunct="1">
        <a:spcBef>
          <a:spcPts val="1000"/>
        </a:spcBef>
        <a:spcAft>
          <a:spcPct val="0"/>
        </a:spcAft>
        <a:buClr>
          <a:srgbClr val="FEB80A"/>
        </a:buClr>
        <a:buFont typeface="Georgia" charset="0"/>
        <a:buChar char="▫"/>
        <a:defRPr sz="2000" kern="1200">
          <a:solidFill>
            <a:srgbClr val="FEB80A"/>
          </a:solidFill>
          <a:latin typeface="+mn-lt"/>
          <a:ea typeface="ＭＳ Ｐゴシック" charset="0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hyperlink" Target="http://www.buyselllovechicago.com" TargetMode="External"/><Relationship Id="rId5" Type="http://schemas.openxmlformats.org/officeDocument/2006/relationships/hyperlink" Target="mailto:shay@shayhata.com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unnam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 b="7963"/>
          <a:stretch>
            <a:fillRect/>
          </a:stretch>
        </p:blipFill>
        <p:spPr>
          <a:xfrm>
            <a:off x="0" y="228600"/>
            <a:ext cx="9144000" cy="6324600"/>
          </a:xfrm>
        </p:spPr>
      </p:pic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109537" indent="0">
              <a:buNone/>
            </a:pPr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6-03-21 at 10.1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8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109537" indent="0">
              <a:buNone/>
            </a:pPr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6-03-21 at 10.18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691"/>
            <a:ext cx="6528896" cy="4909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6-03-21 at 11.11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85800"/>
            <a:ext cx="225036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6-03-21 at 11.12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62411"/>
            <a:ext cx="215470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17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07964"/>
            <a:ext cx="9296400" cy="1163637"/>
          </a:xfrm>
        </p:spPr>
        <p:txBody>
          <a:bodyPr/>
          <a:lstStyle/>
          <a:p>
            <a:r>
              <a:rPr lang="en-US" dirty="0" smtClean="0"/>
              <a:t>Use Google Forms To Save Time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7-09-01 at 9.39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7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686800" cy="969963"/>
          </a:xfrm>
        </p:spPr>
        <p:txBody>
          <a:bodyPr/>
          <a:lstStyle/>
          <a:p>
            <a:r>
              <a:rPr lang="en-US" dirty="0" smtClean="0">
                <a:latin typeface="Trebuchet MS" charset="0"/>
              </a:rPr>
              <a:t>2</a:t>
            </a:r>
            <a:r>
              <a:rPr lang="en-US" baseline="30000" dirty="0" smtClean="0">
                <a:latin typeface="Trebuchet MS" charset="0"/>
              </a:rPr>
              <a:t>nd</a:t>
            </a:r>
            <a:r>
              <a:rPr lang="en-US" dirty="0" smtClean="0">
                <a:latin typeface="Trebuchet MS" charset="0"/>
              </a:rPr>
              <a:t> Step: Use a CRM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648200"/>
          </a:xfrm>
        </p:spPr>
        <p:txBody>
          <a:bodyPr/>
          <a:lstStyle/>
          <a:p>
            <a:r>
              <a:rPr lang="en-US" dirty="0" smtClean="0"/>
              <a:t>Must have a really good CRM</a:t>
            </a:r>
          </a:p>
          <a:p>
            <a:r>
              <a:rPr lang="en-US" dirty="0" smtClean="0"/>
              <a:t>Segment by type of client:</a:t>
            </a:r>
            <a:br>
              <a:rPr lang="en-US" dirty="0" smtClean="0"/>
            </a:br>
            <a:r>
              <a:rPr lang="en-US" dirty="0" smtClean="0"/>
              <a:t>	A – Fans that need no reminders of you.</a:t>
            </a:r>
            <a:br>
              <a:rPr lang="en-US" dirty="0" smtClean="0"/>
            </a:br>
            <a:r>
              <a:rPr lang="en-US" dirty="0" smtClean="0"/>
              <a:t>	B – Clients that need a “nudge.”</a:t>
            </a:r>
            <a:br>
              <a:rPr lang="en-US" dirty="0" smtClean="0"/>
            </a:br>
            <a:r>
              <a:rPr lang="en-US" dirty="0" smtClean="0"/>
              <a:t>	C – Clients you never want to see again.</a:t>
            </a:r>
            <a:br>
              <a:rPr lang="en-US" dirty="0" smtClean="0"/>
            </a:br>
            <a:r>
              <a:rPr lang="en-US" dirty="0" smtClean="0"/>
              <a:t>	Convert B’s to A’s constantly.</a:t>
            </a:r>
          </a:p>
          <a:p>
            <a:r>
              <a:rPr lang="en-US" dirty="0" smtClean="0"/>
              <a:t>Tag with likes and dislikes to sort later</a:t>
            </a:r>
          </a:p>
          <a:p>
            <a:r>
              <a:rPr lang="en-US" dirty="0" smtClean="0"/>
              <a:t>Bucket clients with where they are in the transaction</a:t>
            </a:r>
          </a:p>
          <a:p>
            <a:r>
              <a:rPr lang="en-US" dirty="0" smtClean="0"/>
              <a:t>Take detailed notes. Have addresses, anniversaries, birthdays, names of kids, etc.</a:t>
            </a:r>
          </a:p>
          <a:p>
            <a:r>
              <a:rPr lang="en-US" dirty="0" err="1" smtClean="0"/>
              <a:t>Contactually</a:t>
            </a:r>
            <a:r>
              <a:rPr lang="en-US" dirty="0" smtClean="0"/>
              <a:t> (solo agents) /</a:t>
            </a:r>
            <a:r>
              <a:rPr lang="en-US" dirty="0" err="1" smtClean="0"/>
              <a:t>Realvolve</a:t>
            </a:r>
            <a:r>
              <a:rPr lang="en-US" dirty="0" smtClean="0"/>
              <a:t> (teams)</a:t>
            </a:r>
          </a:p>
          <a:p>
            <a:endParaRPr lang="en-US" dirty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6-03-21 at 9.50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" y="990600"/>
            <a:ext cx="9144000" cy="434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6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6-03-21 at 10.08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1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Automate Communication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r>
              <a:rPr lang="en-US" dirty="0" smtClean="0"/>
              <a:t>Blog Posts</a:t>
            </a:r>
          </a:p>
          <a:p>
            <a:r>
              <a:rPr lang="en-US" dirty="0" smtClean="0"/>
              <a:t>Anytime you find yourself answering a question more than once, make it a blog post</a:t>
            </a:r>
          </a:p>
          <a:p>
            <a:r>
              <a:rPr lang="en-US" dirty="0" smtClean="0"/>
              <a:t>Prospective Clients (10 Things Not to Mess Up Your Loan, Safety Crime Maps, Free Money for Home Buyers, Are </a:t>
            </a:r>
            <a:r>
              <a:rPr lang="en-US" dirty="0" err="1" smtClean="0"/>
              <a:t>Zestimates</a:t>
            </a:r>
            <a:r>
              <a:rPr lang="en-US" dirty="0" smtClean="0"/>
              <a:t> Accurate, Protect Your Privacy Online, My Mobile App, Steps 1- 7 on my blog post)</a:t>
            </a:r>
          </a:p>
          <a:p>
            <a:r>
              <a:rPr lang="en-US" dirty="0" smtClean="0"/>
              <a:t>Clients Under Contract (Steps 8-31 plus Meal for the Move, Pick a Closing Gift, Putting Your Home in a Trust)</a:t>
            </a:r>
          </a:p>
          <a:p>
            <a:pPr marL="109537" indent="0">
              <a:buNone/>
            </a:pPr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6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Automate Communication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pPr marL="109537" indent="0">
              <a:buNone/>
            </a:pPr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Screen Shot 2018-04-22 at 2.56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Automate Communication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pPr marL="109537" indent="0">
              <a:buNone/>
            </a:pPr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8-04-22 at 2.56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14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19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6-03-21 at 10.09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7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534400" cy="2438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1800"/>
              </a:spcAft>
              <a:defRPr/>
            </a:pPr>
            <a:r>
              <a:rPr lang="en-US" sz="4200" dirty="0" smtClean="0">
                <a:solidFill>
                  <a:schemeClr val="bg1">
                    <a:lumMod val="95000"/>
                  </a:schemeClr>
                </a:solidFill>
                <a:ea typeface="+mj-ea"/>
                <a:cs typeface="Times New Roman" charset="0"/>
              </a:rPr>
              <a:t>Exceeding Expectations: How to Wow Clients and Earn Referrals</a:t>
            </a:r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A42469-C767-0842-970D-05A6C17674FA}" type="slidenum">
              <a:rPr lang="en-US">
                <a:solidFill>
                  <a:schemeClr val="bg1"/>
                </a:solidFill>
              </a:rPr>
              <a:pPr eaLnBrk="1" hangingPunct="1"/>
              <a:t>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fullco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62400"/>
            <a:ext cx="2133600" cy="28894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2200" y="5257800"/>
            <a:ext cx="4495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Shay Hata, Realtor</a:t>
            </a:r>
          </a:p>
          <a:p>
            <a:r>
              <a:rPr lang="en-US" dirty="0" smtClean="0"/>
              <a:t>Berkshire Hathaway </a:t>
            </a:r>
            <a:r>
              <a:rPr lang="en-US" dirty="0" err="1" smtClean="0"/>
              <a:t>KoenigRubloff</a:t>
            </a:r>
            <a:endParaRPr lang="en-US" dirty="0" smtClean="0"/>
          </a:p>
          <a:p>
            <a:r>
              <a:rPr lang="en-US" dirty="0" smtClean="0"/>
              <a:t>Chicago, IL </a:t>
            </a:r>
          </a:p>
          <a:p>
            <a:r>
              <a:rPr lang="en-US" dirty="0" smtClean="0">
                <a:hlinkClick r:id="rId4"/>
              </a:rPr>
              <a:t>www.buyselllovechicago.com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5"/>
              </a:rPr>
              <a:t>shay@shayhata.com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3</a:t>
            </a:r>
            <a:r>
              <a:rPr lang="en-US" baseline="30000" dirty="0" smtClean="0">
                <a:latin typeface="Trebuchet MS" charset="0"/>
              </a:rPr>
              <a:t>rd</a:t>
            </a:r>
            <a:r>
              <a:rPr lang="en-US" dirty="0" smtClean="0">
                <a:latin typeface="Trebuchet MS" charset="0"/>
              </a:rPr>
              <a:t> Step - </a:t>
            </a:r>
            <a:r>
              <a:rPr lang="en-US" dirty="0">
                <a:latin typeface="Trebuchet MS" charset="0"/>
              </a:rPr>
              <a:t>Organize Your Processes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r>
              <a:rPr lang="en-US" dirty="0"/>
              <a:t>Figure out each step of a transaction from start to finish and write it down – delegate if you have a team</a:t>
            </a:r>
          </a:p>
          <a:p>
            <a:r>
              <a:rPr lang="en-US" dirty="0"/>
              <a:t>Use a transaction management system – files, Excel, </a:t>
            </a:r>
            <a:r>
              <a:rPr lang="en-US" dirty="0" err="1"/>
              <a:t>Insightly</a:t>
            </a:r>
            <a:r>
              <a:rPr lang="en-US" dirty="0"/>
              <a:t>, Top Producer, </a:t>
            </a:r>
            <a:r>
              <a:rPr lang="en-US" dirty="0" err="1" smtClean="0"/>
              <a:t>Realvolve</a:t>
            </a:r>
            <a:r>
              <a:rPr lang="en-US" dirty="0" smtClean="0"/>
              <a:t>, etc.</a:t>
            </a:r>
            <a:endParaRPr lang="en-US" dirty="0"/>
          </a:p>
          <a:p>
            <a:r>
              <a:rPr lang="en-US" dirty="0"/>
              <a:t>Automate your tasks and communications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What do you regularly have to communicate to clients?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What tasks are the same for each transaction?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Use Slack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 smtClean="0">
                <a:solidFill>
                  <a:schemeClr val="tx1"/>
                </a:solidFill>
              </a:rPr>
              <a:t>teams or agents with an assistant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pPr marL="109537" indent="0">
              <a:buNone/>
            </a:pPr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20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6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98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Communicate with Admins - Slack</a:t>
            </a:r>
            <a:endParaRPr lang="en-US" dirty="0">
              <a:latin typeface="Trebuchet MS" charset="0"/>
            </a:endParaRPr>
          </a:p>
        </p:txBody>
      </p:sp>
      <p:pic>
        <p:nvPicPr>
          <p:cNvPr id="2" name="Content Placeholder 1" descr="Screen Shot 2018-10-28 at 2.48.5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" b="9027"/>
          <a:stretch>
            <a:fillRect/>
          </a:stretch>
        </p:blipFill>
        <p:spPr>
          <a:xfrm>
            <a:off x="304800" y="1371600"/>
            <a:ext cx="8229600" cy="5105400"/>
          </a:xfrm>
        </p:spPr>
      </p:pic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8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98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Transaction </a:t>
            </a:r>
            <a:r>
              <a:rPr lang="en-US" dirty="0">
                <a:latin typeface="Trebuchet MS" charset="0"/>
              </a:rPr>
              <a:t>Management </a:t>
            </a:r>
            <a:r>
              <a:rPr lang="en-US" dirty="0" smtClean="0">
                <a:latin typeface="Trebuchet MS" charset="0"/>
              </a:rPr>
              <a:t>- </a:t>
            </a:r>
            <a:r>
              <a:rPr lang="en-US" dirty="0" err="1">
                <a:latin typeface="Trebuchet MS" charset="0"/>
              </a:rPr>
              <a:t>Insightly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pPr marL="109537" indent="0">
              <a:buNone/>
            </a:pPr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22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7-08-29 at 11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" y="1524000"/>
            <a:ext cx="9144000" cy="4648200"/>
          </a:xfrm>
          <a:prstGeom prst="rect">
            <a:avLst/>
          </a:prstGeom>
        </p:spPr>
      </p:pic>
      <p:pic>
        <p:nvPicPr>
          <p:cNvPr id="6" name="Picture 5" descr="Screen Shot 2018-04-23 at 11.48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8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6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err="1" smtClean="0">
                <a:latin typeface="Trebuchet MS" charset="0"/>
              </a:rPr>
              <a:t>Insightly</a:t>
            </a:r>
            <a:r>
              <a:rPr lang="en-US" dirty="0" smtClean="0">
                <a:latin typeface="Trebuchet MS" charset="0"/>
              </a:rPr>
              <a:t> 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19250"/>
            <a:ext cx="8229600" cy="4324350"/>
          </a:xfrm>
        </p:spPr>
        <p:txBody>
          <a:bodyPr/>
          <a:lstStyle/>
          <a:p>
            <a:pPr marL="109537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Screen Shot 2018-04-23 at 11.49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9144000" cy="53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9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err="1" smtClean="0">
                <a:latin typeface="Trebuchet MS" charset="0"/>
              </a:rPr>
              <a:t>Insightly</a:t>
            </a:r>
            <a:r>
              <a:rPr lang="en-US" dirty="0" smtClean="0">
                <a:latin typeface="Trebuchet MS" charset="0"/>
              </a:rPr>
              <a:t> 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19250"/>
            <a:ext cx="8229600" cy="4324350"/>
          </a:xfrm>
        </p:spPr>
        <p:txBody>
          <a:bodyPr/>
          <a:lstStyle/>
          <a:p>
            <a:pPr marL="109537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24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8-04-23 at 11.49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2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0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762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How to Wow Your Clients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4724400"/>
          </a:xfrm>
        </p:spPr>
        <p:txBody>
          <a:bodyPr/>
          <a:lstStyle/>
          <a:p>
            <a:r>
              <a:rPr lang="en-US" dirty="0" smtClean="0"/>
              <a:t>Concierge Style Service</a:t>
            </a:r>
          </a:p>
          <a:p>
            <a:r>
              <a:rPr lang="en-US" dirty="0" smtClean="0"/>
              <a:t>All About You Form</a:t>
            </a:r>
          </a:p>
          <a:p>
            <a:r>
              <a:rPr lang="en-US" dirty="0"/>
              <a:t>Give them “busy work” books when</a:t>
            </a:r>
            <a:br>
              <a:rPr lang="en-US" dirty="0"/>
            </a:br>
            <a:r>
              <a:rPr lang="en-US" dirty="0"/>
              <a:t>starting to work together and “homework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Starbucks </a:t>
            </a:r>
            <a:r>
              <a:rPr lang="en-US" dirty="0"/>
              <a:t>and snacks at showings</a:t>
            </a:r>
          </a:p>
          <a:p>
            <a:r>
              <a:rPr lang="en-US" dirty="0"/>
              <a:t>Clean car / a car that works for your market</a:t>
            </a:r>
          </a:p>
          <a:p>
            <a:r>
              <a:rPr lang="en-US" dirty="0"/>
              <a:t>Water and snacks always in your car</a:t>
            </a:r>
          </a:p>
          <a:p>
            <a:r>
              <a:rPr lang="en-US" dirty="0"/>
              <a:t>Kids packs in your car</a:t>
            </a:r>
          </a:p>
          <a:p>
            <a:r>
              <a:rPr lang="en-US" dirty="0"/>
              <a:t>Car seat for </a:t>
            </a:r>
            <a:r>
              <a:rPr lang="en-US" dirty="0" smtClean="0"/>
              <a:t>kids</a:t>
            </a:r>
          </a:p>
          <a:p>
            <a:r>
              <a:rPr lang="en-US" dirty="0" smtClean="0"/>
              <a:t>Ask them for their referrals!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25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9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9372600" cy="762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Treat Them Like Gold Once Under Contract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724400"/>
          </a:xfrm>
        </p:spPr>
        <p:txBody>
          <a:bodyPr/>
          <a:lstStyle/>
          <a:p>
            <a:r>
              <a:rPr lang="en-US" dirty="0"/>
              <a:t>Google email account and voicemail for their property</a:t>
            </a:r>
          </a:p>
          <a:p>
            <a:r>
              <a:rPr lang="en-US" dirty="0"/>
              <a:t>Get estimates for them (renovations, moving)</a:t>
            </a:r>
          </a:p>
          <a:p>
            <a:r>
              <a:rPr lang="en-US" dirty="0"/>
              <a:t>Send moving boxes or Tiffany champagne flutes</a:t>
            </a:r>
          </a:p>
          <a:p>
            <a:r>
              <a:rPr lang="en-US" dirty="0"/>
              <a:t>Have resources for full service packing, unpacking, organizing, interior design</a:t>
            </a:r>
          </a:p>
          <a:p>
            <a:r>
              <a:rPr lang="en-US" dirty="0"/>
              <a:t>Closing gift of their choice (handyman, cleaner, gift card, photographer, house warming party)</a:t>
            </a:r>
          </a:p>
          <a:p>
            <a:r>
              <a:rPr lang="en-US" dirty="0"/>
              <a:t>Talk to them every day to ease their nerves </a:t>
            </a:r>
            <a:endParaRPr lang="en-US" dirty="0" smtClean="0"/>
          </a:p>
          <a:p>
            <a:r>
              <a:rPr lang="en-US" dirty="0" smtClean="0"/>
              <a:t>Meal for the Move (Google Form)</a:t>
            </a:r>
          </a:p>
          <a:p>
            <a:r>
              <a:rPr lang="en-US" dirty="0" err="1" smtClean="0"/>
              <a:t>Updater.com</a:t>
            </a:r>
            <a:endParaRPr lang="en-US" dirty="0"/>
          </a:p>
          <a:p>
            <a:r>
              <a:rPr lang="en-US" dirty="0"/>
              <a:t>Lockbox on the property at final walk through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26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65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9372600" cy="762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Make Their Lives Easier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4724400"/>
          </a:xfrm>
        </p:spPr>
        <p:txBody>
          <a:bodyPr/>
          <a:lstStyle/>
          <a:p>
            <a:r>
              <a:rPr lang="en-US" dirty="0"/>
              <a:t>Arrange a cleaning person/carpet cleaning for them</a:t>
            </a:r>
          </a:p>
          <a:p>
            <a:r>
              <a:rPr lang="en-US" dirty="0" smtClean="0"/>
              <a:t>Champagne </a:t>
            </a:r>
            <a:r>
              <a:rPr lang="en-US" dirty="0"/>
              <a:t>at closing – make it fun</a:t>
            </a:r>
          </a:p>
          <a:p>
            <a:r>
              <a:rPr lang="en-US" dirty="0" smtClean="0"/>
              <a:t>After </a:t>
            </a:r>
            <a:r>
              <a:rPr lang="en-US" dirty="0"/>
              <a:t>closing, home address stamp, just moved postcards and home owner book</a:t>
            </a:r>
          </a:p>
          <a:p>
            <a:r>
              <a:rPr lang="en-US" dirty="0"/>
              <a:t>Check in with them a week after moving in and then a month after that</a:t>
            </a:r>
          </a:p>
          <a:p>
            <a:r>
              <a:rPr lang="en-US" dirty="0"/>
              <a:t>Holiday </a:t>
            </a:r>
            <a:r>
              <a:rPr lang="en-US" dirty="0" smtClean="0"/>
              <a:t>ornament from </a:t>
            </a:r>
            <a:r>
              <a:rPr lang="en-US" dirty="0" err="1" smtClean="0"/>
              <a:t>Mpix.com</a:t>
            </a:r>
            <a:endParaRPr lang="en-US" dirty="0"/>
          </a:p>
          <a:p>
            <a:r>
              <a:rPr lang="en-US" dirty="0"/>
              <a:t>For VIP clients: Take out to dinner or host a house warming party.  </a:t>
            </a:r>
            <a:endParaRPr lang="en-US" dirty="0" smtClean="0"/>
          </a:p>
          <a:p>
            <a:r>
              <a:rPr lang="en-US" dirty="0" smtClean="0"/>
              <a:t>Donation </a:t>
            </a:r>
            <a:r>
              <a:rPr lang="en-US" dirty="0"/>
              <a:t>in their name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27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6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28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Screen Shot 2018-11-02 at 9.13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" y="1066800"/>
            <a:ext cx="9144000" cy="46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5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29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italy bo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/>
          <a:stretch/>
        </p:blipFill>
        <p:spPr>
          <a:xfrm>
            <a:off x="7231" y="1371600"/>
            <a:ext cx="2943785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rich dad poor d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2633965" cy="4295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6-03-21 at 10.45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73303"/>
            <a:ext cx="5029200" cy="647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739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 charset="0"/>
              </a:rPr>
              <a:t>Topics Covered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1314450"/>
            <a:ext cx="9144000" cy="4324350"/>
          </a:xfrm>
        </p:spPr>
        <p:txBody>
          <a:bodyPr/>
          <a:lstStyle/>
          <a:p>
            <a:r>
              <a:rPr lang="en-US" dirty="0" smtClean="0"/>
              <a:t>Setting yourself </a:t>
            </a:r>
            <a:r>
              <a:rPr lang="en-US" dirty="0"/>
              <a:t>a</a:t>
            </a:r>
            <a:r>
              <a:rPr lang="en-US" dirty="0" smtClean="0"/>
              <a:t>part from other Realtors</a:t>
            </a:r>
          </a:p>
          <a:p>
            <a:r>
              <a:rPr lang="en-US" dirty="0" smtClean="0"/>
              <a:t>Treat clients </a:t>
            </a:r>
            <a:r>
              <a:rPr lang="en-US" dirty="0"/>
              <a:t>l</a:t>
            </a:r>
            <a:r>
              <a:rPr lang="en-US" dirty="0" smtClean="0"/>
              <a:t>ike gold </a:t>
            </a:r>
          </a:p>
          <a:p>
            <a:r>
              <a:rPr lang="en-US" dirty="0" smtClean="0"/>
              <a:t>Concierge style service</a:t>
            </a:r>
          </a:p>
          <a:p>
            <a:r>
              <a:rPr lang="en-US" dirty="0" smtClean="0"/>
              <a:t>Automating work flows and successful drip campaigns </a:t>
            </a:r>
            <a:endParaRPr lang="en-US" dirty="0"/>
          </a:p>
          <a:p>
            <a:r>
              <a:rPr lang="en-US" dirty="0" smtClean="0"/>
              <a:t>Fun client appreciation events </a:t>
            </a:r>
          </a:p>
          <a:p>
            <a:r>
              <a:rPr lang="en-US" dirty="0" smtClean="0"/>
              <a:t>Becoming the post-transaction resource</a:t>
            </a:r>
          </a:p>
          <a:p>
            <a:r>
              <a:rPr lang="en-US" dirty="0" smtClean="0"/>
              <a:t>Have an extensive referral </a:t>
            </a:r>
            <a:r>
              <a:rPr lang="en-US" dirty="0"/>
              <a:t>network </a:t>
            </a:r>
            <a:endParaRPr lang="en-US" dirty="0" smtClean="0"/>
          </a:p>
          <a:p>
            <a:r>
              <a:rPr lang="en-US" dirty="0" smtClean="0"/>
              <a:t>Connecting with your clients online and offline</a:t>
            </a:r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91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start packing stic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9" y="609600"/>
            <a:ext cx="5831541" cy="437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6-03-21 at 10.5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57300"/>
            <a:ext cx="4368800" cy="546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88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6-03-21 at 11.35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83132"/>
            <a:ext cx="5689600" cy="61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3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304799"/>
            <a:ext cx="9372600" cy="969963"/>
          </a:xfrm>
        </p:spPr>
        <p:txBody>
          <a:bodyPr/>
          <a:lstStyle/>
          <a:p>
            <a:r>
              <a:rPr lang="en-US" dirty="0" smtClean="0">
                <a:latin typeface="Trebuchet MS" charset="0"/>
              </a:rPr>
              <a:t>Don’t forget about the kids and pets!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Contract with the kids.</a:t>
            </a:r>
          </a:p>
          <a:p>
            <a:r>
              <a:rPr lang="en-US" dirty="0"/>
              <a:t>B</a:t>
            </a:r>
            <a:r>
              <a:rPr lang="en-US" dirty="0" smtClean="0"/>
              <a:t>ooks about moving</a:t>
            </a:r>
          </a:p>
          <a:p>
            <a:r>
              <a:rPr lang="en-US" dirty="0" smtClean="0"/>
              <a:t>Kid activity packs.</a:t>
            </a:r>
          </a:p>
          <a:p>
            <a:r>
              <a:rPr lang="en-US" dirty="0" smtClean="0"/>
              <a:t>Kid gift card.</a:t>
            </a:r>
          </a:p>
          <a:p>
            <a:r>
              <a:rPr lang="en-US" dirty="0" smtClean="0"/>
              <a:t>Dog walker/daycare.</a:t>
            </a:r>
          </a:p>
          <a:p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moving vide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95400"/>
            <a:ext cx="394335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0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Treat Them Like Gold</a:t>
            </a:r>
            <a:br>
              <a:rPr lang="en-US" dirty="0" smtClean="0">
                <a:latin typeface="Trebuchet MS" charset="0"/>
              </a:rPr>
            </a:br>
            <a:r>
              <a:rPr lang="en-US" dirty="0" smtClean="0">
                <a:latin typeface="Trebuchet MS" charset="0"/>
              </a:rPr>
              <a:t>AFTER the Transaction 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4572000"/>
          </a:xfrm>
        </p:spPr>
        <p:txBody>
          <a:bodyPr/>
          <a:lstStyle/>
          <a:p>
            <a:r>
              <a:rPr lang="en-US" dirty="0" smtClean="0"/>
              <a:t>After closing, home return address stamp/postcards.</a:t>
            </a:r>
          </a:p>
          <a:p>
            <a:r>
              <a:rPr lang="en-US" dirty="0" smtClean="0"/>
              <a:t>Christmas ornament the first Christmas (</a:t>
            </a:r>
            <a:r>
              <a:rPr lang="en-US" dirty="0" err="1" smtClean="0"/>
              <a:t>mpix.com</a:t>
            </a:r>
            <a:r>
              <a:rPr lang="en-US" dirty="0" smtClean="0"/>
              <a:t>)</a:t>
            </a:r>
          </a:p>
          <a:p>
            <a:r>
              <a:rPr lang="en-US" dirty="0" smtClean="0"/>
              <a:t>CMA at one year mark with a gift</a:t>
            </a:r>
          </a:p>
          <a:p>
            <a:r>
              <a:rPr lang="en-US" dirty="0" smtClean="0"/>
              <a:t>Post transaction automated follow up for 5 years every month</a:t>
            </a:r>
          </a:p>
          <a:p>
            <a:r>
              <a:rPr lang="en-US" dirty="0" smtClean="0"/>
              <a:t>Client events</a:t>
            </a:r>
          </a:p>
          <a:p>
            <a:r>
              <a:rPr lang="en-US" dirty="0" smtClean="0"/>
              <a:t>Mailings</a:t>
            </a:r>
          </a:p>
          <a:p>
            <a:r>
              <a:rPr lang="en-US" dirty="0" smtClean="0"/>
              <a:t>Charity Donation</a:t>
            </a:r>
          </a:p>
          <a:p>
            <a:r>
              <a:rPr lang="en-US" dirty="0" smtClean="0"/>
              <a:t>Gifts for milestones</a:t>
            </a:r>
          </a:p>
          <a:p>
            <a:r>
              <a:rPr lang="en-US" dirty="0" smtClean="0"/>
              <a:t>Reviews: Real Satisfied</a:t>
            </a:r>
          </a:p>
          <a:p>
            <a:pPr marL="109537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poop bag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21817"/>
          <a:stretch/>
        </p:blipFill>
        <p:spPr>
          <a:xfrm>
            <a:off x="5638800" y="3975973"/>
            <a:ext cx="3786274" cy="285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51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Post Transaction Follow Up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r>
              <a:rPr lang="en-US" dirty="0" smtClean="0"/>
              <a:t>Closed Clients (5 year follow up program every month) with hyper local content and </a:t>
            </a:r>
            <a:r>
              <a:rPr lang="en-US" dirty="0"/>
              <a:t>t</a:t>
            </a:r>
            <a:r>
              <a:rPr lang="en-US" dirty="0" smtClean="0"/>
              <a:t>argeted </a:t>
            </a:r>
            <a:r>
              <a:rPr lang="en-US" dirty="0"/>
              <a:t>content for renters, buyers, </a:t>
            </a:r>
            <a:r>
              <a:rPr lang="en-US" dirty="0" smtClean="0"/>
              <a:t>sellers with ways </a:t>
            </a:r>
            <a:r>
              <a:rPr lang="en-US" dirty="0"/>
              <a:t>to save them time or </a:t>
            </a:r>
            <a:r>
              <a:rPr lang="en-US" dirty="0" smtClean="0"/>
              <a:t>money</a:t>
            </a:r>
            <a:r>
              <a:rPr lang="en-US" dirty="0"/>
              <a:t> </a:t>
            </a:r>
            <a:r>
              <a:rPr lang="en-US" dirty="0" smtClean="0"/>
              <a:t>such as:</a:t>
            </a:r>
          </a:p>
          <a:p>
            <a:pPr marL="623887" indent="-514350">
              <a:buFont typeface="+mj-lt"/>
              <a:buAutoNum type="arabicPeriod"/>
            </a:pPr>
            <a:r>
              <a:rPr lang="en-US" dirty="0" smtClean="0"/>
              <a:t>Claim your home on Zillow</a:t>
            </a:r>
          </a:p>
          <a:p>
            <a:pPr marL="623887" indent="-514350">
              <a:buFont typeface="+mj-lt"/>
              <a:buAutoNum type="arabicPeriod"/>
            </a:pPr>
            <a:r>
              <a:rPr lang="en-US" dirty="0" smtClean="0"/>
              <a:t>Maintenance reminders</a:t>
            </a:r>
          </a:p>
          <a:p>
            <a:pPr marL="623887" indent="-514350">
              <a:buFont typeface="+mj-lt"/>
              <a:buAutoNum type="arabicPeriod"/>
            </a:pPr>
            <a:r>
              <a:rPr lang="en-US" dirty="0" smtClean="0"/>
              <a:t>Appeal your property tax reminders</a:t>
            </a:r>
          </a:p>
          <a:p>
            <a:pPr marL="623887" indent="-514350">
              <a:buFont typeface="+mj-lt"/>
              <a:buAutoNum type="arabicPeriod"/>
            </a:pPr>
            <a:r>
              <a:rPr lang="en-US" dirty="0" smtClean="0"/>
              <a:t>Protect your pipes from freezing</a:t>
            </a:r>
          </a:p>
          <a:p>
            <a:pPr marL="623887" indent="-514350">
              <a:buFont typeface="+mj-lt"/>
              <a:buAutoNum type="arabicPeriod"/>
            </a:pPr>
            <a:r>
              <a:rPr lang="en-US" dirty="0" smtClean="0"/>
              <a:t>Free money from city and state programs</a:t>
            </a:r>
          </a:p>
          <a:p>
            <a:pPr marL="623887" indent="-514350">
              <a:buFont typeface="+mj-lt"/>
              <a:buAutoNum type="arabicPeriod"/>
            </a:pPr>
            <a:r>
              <a:rPr lang="en-US" dirty="0" smtClean="0"/>
              <a:t>Copy of ALTA statement in January</a:t>
            </a:r>
          </a:p>
          <a:p>
            <a:pPr marL="109537" indent="0">
              <a:buNone/>
            </a:pPr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4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6-03-21 at 10.09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0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828Grace_Notecar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90800"/>
            <a:ext cx="5257800" cy="4114800"/>
          </a:xfrm>
          <a:prstGeom prst="rect">
            <a:avLst/>
          </a:prstGeom>
        </p:spPr>
      </p:pic>
      <p:pic>
        <p:nvPicPr>
          <p:cNvPr id="3" name="Picture 2" descr="900Kingsbury_Notecar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" y="533400"/>
            <a:ext cx="5257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5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6-03-21 at 11.04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482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81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969963"/>
          </a:xfrm>
        </p:spPr>
        <p:txBody>
          <a:bodyPr/>
          <a:lstStyle/>
          <a:p>
            <a:r>
              <a:rPr lang="en-US" dirty="0" smtClean="0">
                <a:latin typeface="Trebuchet MS" charset="0"/>
              </a:rPr>
              <a:t>Mailings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Postcard with upcoming local events every other month</a:t>
            </a:r>
          </a:p>
          <a:p>
            <a:r>
              <a:rPr lang="en-US" dirty="0" smtClean="0"/>
              <a:t>Starbucks gift cards in the fall</a:t>
            </a:r>
          </a:p>
          <a:p>
            <a:r>
              <a:rPr lang="en-US" dirty="0" smtClean="0"/>
              <a:t>Lottery tickets in January</a:t>
            </a:r>
          </a:p>
          <a:p>
            <a:r>
              <a:rPr lang="en-US" dirty="0" smtClean="0"/>
              <a:t>Cupcake coupons in the spring</a:t>
            </a:r>
          </a:p>
          <a:p>
            <a:r>
              <a:rPr lang="en-US" dirty="0" smtClean="0"/>
              <a:t>Movie tickets in the summer</a:t>
            </a:r>
          </a:p>
          <a:p>
            <a:r>
              <a:rPr lang="en-US" dirty="0" smtClean="0"/>
              <a:t>Ornament with a photo of their house</a:t>
            </a:r>
          </a:p>
          <a:p>
            <a:r>
              <a:rPr lang="en-US" dirty="0" smtClean="0"/>
              <a:t>Just listed/sold all on one</a:t>
            </a:r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4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39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Groundhog Day 20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12313" r="5329" b="3054"/>
          <a:stretch/>
        </p:blipFill>
        <p:spPr>
          <a:xfrm>
            <a:off x="357560" y="579462"/>
            <a:ext cx="3563279" cy="5030228"/>
          </a:xfrm>
          <a:prstGeom prst="rect">
            <a:avLst/>
          </a:prstGeom>
          <a:ln>
            <a:solidFill>
              <a:srgbClr val="3B6E8F"/>
            </a:solidFill>
          </a:ln>
        </p:spPr>
      </p:pic>
      <p:pic>
        <p:nvPicPr>
          <p:cNvPr id="4" name="Picture 3" descr="Groundhog Day 20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3171" r="5043" b="3525"/>
          <a:stretch/>
        </p:blipFill>
        <p:spPr>
          <a:xfrm>
            <a:off x="4561982" y="369870"/>
            <a:ext cx="4142773" cy="6398745"/>
          </a:xfrm>
          <a:prstGeom prst="rect">
            <a:avLst/>
          </a:prstGeom>
          <a:ln>
            <a:solidFill>
              <a:srgbClr val="3B6E8F"/>
            </a:solidFill>
          </a:ln>
        </p:spPr>
      </p:pic>
    </p:spTree>
    <p:extLst>
      <p:ext uri="{BB962C8B-B14F-4D97-AF65-F5344CB8AC3E}">
        <p14:creationId xmlns:p14="http://schemas.microsoft.com/office/powerpoint/2010/main" val="122257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969963"/>
          </a:xfrm>
        </p:spPr>
        <p:txBody>
          <a:bodyPr/>
          <a:lstStyle/>
          <a:p>
            <a:r>
              <a:rPr lang="en-US" dirty="0" smtClean="0">
                <a:latin typeface="Trebuchet MS" charset="0"/>
              </a:rPr>
              <a:t>Why?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77% of sellers did not use the agent who helped them buy the home. #1 complaint </a:t>
            </a:r>
            <a:r>
              <a:rPr lang="en-US" dirty="0"/>
              <a:t>=</a:t>
            </a:r>
            <a:r>
              <a:rPr lang="en-US" dirty="0" smtClean="0"/>
              <a:t> </a:t>
            </a:r>
            <a:r>
              <a:rPr lang="en-US" dirty="0" smtClean="0"/>
              <a:t>lack of communication</a:t>
            </a:r>
          </a:p>
          <a:p>
            <a:r>
              <a:rPr lang="en-US" dirty="0"/>
              <a:t>I </a:t>
            </a:r>
            <a:r>
              <a:rPr lang="en-US" dirty="0" smtClean="0"/>
              <a:t>make </a:t>
            </a:r>
            <a:r>
              <a:rPr lang="en-US" dirty="0"/>
              <a:t>money from your past </a:t>
            </a:r>
            <a:r>
              <a:rPr lang="en-US" dirty="0" smtClean="0"/>
              <a:t>clients since most agents forget clients after the transaction</a:t>
            </a:r>
          </a:p>
          <a:p>
            <a:r>
              <a:rPr lang="en-US" dirty="0"/>
              <a:t>Master the art of providing exceptional customer service throughout the transaction, executing relevant post transaction touch points and saying thank you because most of our business is gleaned from repeat </a:t>
            </a:r>
            <a:r>
              <a:rPr lang="en-US" dirty="0" smtClean="0"/>
              <a:t>clients</a:t>
            </a:r>
          </a:p>
          <a:p>
            <a:r>
              <a:rPr lang="en-US" dirty="0" smtClean="0"/>
              <a:t>Being more efficient frees you up to have a life or get new clients</a:t>
            </a:r>
          </a:p>
          <a:p>
            <a:endParaRPr lang="en-US" dirty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0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40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my mail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0" b="10929"/>
          <a:stretch/>
        </p:blipFill>
        <p:spPr>
          <a:xfrm>
            <a:off x="17620" y="838200"/>
            <a:ext cx="9202580" cy="484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969963"/>
          </a:xfrm>
        </p:spPr>
        <p:txBody>
          <a:bodyPr/>
          <a:lstStyle/>
          <a:p>
            <a:r>
              <a:rPr lang="en-US" dirty="0" smtClean="0">
                <a:latin typeface="Trebuchet MS" charset="0"/>
              </a:rPr>
              <a:t>Client appreciation events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Rent a movie theater in the summer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Summer family BBQ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Thanksgiving pie pick up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Pumpkin patch event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Christmas Tree and Wreath pick up with Santa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Valentine’s Day Blow Out Party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Driving range outing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Give away sports and theater tickets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eorgia" charset="0"/>
              </a:rPr>
              <a:t>Hire a professional photographer for all events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eorgia" charset="0"/>
              </a:rPr>
              <a:t>Indoor kid friendly play event</a:t>
            </a:r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41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6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42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blow out part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9" b="18877"/>
          <a:stretch/>
        </p:blipFill>
        <p:spPr>
          <a:xfrm>
            <a:off x="3505200" y="769270"/>
            <a:ext cx="5616619" cy="5080773"/>
          </a:xfrm>
          <a:prstGeom prst="rect">
            <a:avLst/>
          </a:prstGeom>
        </p:spPr>
      </p:pic>
      <p:pic>
        <p:nvPicPr>
          <p:cNvPr id="6" name="Picture 5" descr="sig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13037" r="15363"/>
          <a:stretch/>
        </p:blipFill>
        <p:spPr>
          <a:xfrm>
            <a:off x="0" y="778293"/>
            <a:ext cx="3200400" cy="508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4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01637"/>
            <a:ext cx="82296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Be an online resource</a:t>
            </a:r>
            <a:br>
              <a:rPr lang="en-US" dirty="0" smtClean="0">
                <a:latin typeface="Trebuchet MS" charset="0"/>
              </a:rPr>
            </a:br>
            <a:r>
              <a:rPr lang="en-US" dirty="0" smtClean="0">
                <a:latin typeface="Trebuchet MS" charset="0"/>
              </a:rPr>
              <a:t>for offline needs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95450"/>
            <a:ext cx="8077200" cy="43243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Have a good referral network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Put it on your website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Check in with them during heavy rains, weather events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Be a resource for friends moving to the area or other parts of the country (referrals)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eorgia" charset="0"/>
              </a:rPr>
              <a:t>Remind them about you via </a:t>
            </a:r>
            <a:r>
              <a:rPr lang="en-US" dirty="0" err="1" smtClean="0">
                <a:latin typeface="Georgia" charset="0"/>
              </a:rPr>
              <a:t>Adwerx</a:t>
            </a:r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43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0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401637"/>
            <a:ext cx="82296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err="1" smtClean="0">
                <a:latin typeface="Trebuchet MS" charset="0"/>
              </a:rPr>
              <a:t>Adwerx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95450"/>
            <a:ext cx="8077200" cy="43243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Client Sphere:  2500 impressions per month so no more than 500 people in each campaign.  $79 per month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Listing campaign: $59 per week</a:t>
            </a:r>
          </a:p>
          <a:p>
            <a:pPr>
              <a:lnSpc>
                <a:spcPct val="80000"/>
              </a:lnSpc>
            </a:pPr>
            <a:r>
              <a:rPr lang="en-US" dirty="0"/>
              <a:t>S</a:t>
            </a:r>
            <a:r>
              <a:rPr lang="en-US" dirty="0" smtClean="0"/>
              <a:t>tay top of mind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44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Adwerx.SingleImage.v2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29000"/>
            <a:ext cx="3810000" cy="317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1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969963"/>
          </a:xfrm>
        </p:spPr>
        <p:txBody>
          <a:bodyPr/>
          <a:lstStyle/>
          <a:p>
            <a:r>
              <a:rPr lang="en-US" dirty="0" smtClean="0">
                <a:latin typeface="Trebuchet MS" charset="0"/>
              </a:rPr>
              <a:t>Never forget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Stop buying leads, start earning them.</a:t>
            </a:r>
          </a:p>
          <a:p>
            <a:r>
              <a:rPr lang="en-US" dirty="0" smtClean="0"/>
              <a:t>Be organized</a:t>
            </a:r>
          </a:p>
          <a:p>
            <a:r>
              <a:rPr lang="en-US" dirty="0" smtClean="0"/>
              <a:t>Being memorable before and during the conversation makes it easy to be memorable afterwards to have post-transaction work flow.</a:t>
            </a:r>
          </a:p>
          <a:p>
            <a:r>
              <a:rPr lang="en-US" dirty="0" smtClean="0"/>
              <a:t>Convert B to A clients </a:t>
            </a:r>
          </a:p>
          <a:p>
            <a:r>
              <a:rPr lang="en-US" dirty="0" smtClean="0"/>
              <a:t>Post-transaction touch points are integral to repeat and referral business.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45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0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969963"/>
          </a:xfrm>
        </p:spPr>
        <p:txBody>
          <a:bodyPr/>
          <a:lstStyle/>
          <a:p>
            <a:r>
              <a:rPr lang="en-US" sz="7200" dirty="0" smtClean="0">
                <a:latin typeface="Trebuchet MS" charset="0"/>
              </a:rPr>
              <a:t>Thank you!</a:t>
            </a:r>
            <a:endParaRPr lang="en-US" sz="7200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2990851"/>
            <a:ext cx="8229600" cy="1657350"/>
          </a:xfrm>
        </p:spPr>
        <p:txBody>
          <a:bodyPr/>
          <a:lstStyle/>
          <a:p>
            <a:pPr marL="109537" indent="0">
              <a:lnSpc>
                <a:spcPct val="70000"/>
              </a:lnSpc>
              <a:buNone/>
            </a:pPr>
            <a:r>
              <a:rPr lang="en-US" sz="3600" dirty="0" smtClean="0"/>
              <a:t>Shay Hata  |  </a:t>
            </a:r>
            <a:r>
              <a:rPr lang="en-US" sz="3600" dirty="0" err="1" smtClean="0"/>
              <a:t>BuySellLoveChicago.com</a:t>
            </a:r>
            <a:endParaRPr lang="en-US" sz="3600" dirty="0" smtClean="0"/>
          </a:p>
          <a:p>
            <a:pPr marL="109537" indent="0">
              <a:lnSpc>
                <a:spcPct val="70000"/>
              </a:lnSpc>
              <a:buNone/>
            </a:pPr>
            <a:r>
              <a:rPr lang="en-US" sz="2400" i="1" dirty="0" smtClean="0"/>
              <a:t>Berkshire Hathaway </a:t>
            </a:r>
            <a:r>
              <a:rPr lang="en-US" sz="2400" i="1" dirty="0" err="1" smtClean="0"/>
              <a:t>Homeservices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err="1" smtClean="0"/>
              <a:t>KoenigRubloff</a:t>
            </a:r>
            <a:r>
              <a:rPr lang="en-US" sz="2400" i="1" dirty="0" smtClean="0"/>
              <a:t> Realty Group  |  Chicago, Illinois</a:t>
            </a:r>
          </a:p>
          <a:p>
            <a:pPr marL="109537" indent="0">
              <a:lnSpc>
                <a:spcPct val="70000"/>
              </a:lnSpc>
              <a:buNone/>
            </a:pPr>
            <a:r>
              <a:rPr lang="en-US" sz="2400" i="1" dirty="0" smtClean="0"/>
              <a:t>312-600-7510  </a:t>
            </a:r>
            <a:r>
              <a:rPr lang="en-US" sz="2400" i="1" dirty="0" err="1" smtClean="0"/>
              <a:t>shay@shayhata.com</a:t>
            </a:r>
            <a:endParaRPr lang="en-US" sz="2400" i="1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46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3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969963"/>
          </a:xfrm>
        </p:spPr>
        <p:txBody>
          <a:bodyPr/>
          <a:lstStyle/>
          <a:p>
            <a:r>
              <a:rPr lang="en-US" dirty="0" smtClean="0">
                <a:latin typeface="Trebuchet MS" charset="0"/>
              </a:rPr>
              <a:t>Be Authentic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your why?</a:t>
            </a:r>
          </a:p>
          <a:p>
            <a:r>
              <a:rPr lang="en-US" dirty="0" smtClean="0"/>
              <a:t>Be </a:t>
            </a:r>
            <a:r>
              <a:rPr lang="en-US" dirty="0" smtClean="0"/>
              <a:t>real</a:t>
            </a:r>
            <a:endParaRPr lang="en-US" dirty="0" smtClean="0"/>
          </a:p>
          <a:p>
            <a:r>
              <a:rPr lang="en-US" dirty="0" smtClean="0"/>
              <a:t>Attract clients like you</a:t>
            </a:r>
          </a:p>
          <a:p>
            <a:r>
              <a:rPr lang="en-US" dirty="0" smtClean="0"/>
              <a:t>I donate money to animal </a:t>
            </a:r>
          </a:p>
          <a:p>
            <a:pPr marL="109537" indent="0">
              <a:buNone/>
            </a:pPr>
            <a:r>
              <a:rPr lang="en-US" dirty="0" smtClean="0"/>
              <a:t>rescue groups and schools </a:t>
            </a:r>
          </a:p>
          <a:p>
            <a:endParaRPr lang="en-US" dirty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Screen Shot 2016-03-21 at 10.36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14400"/>
            <a:ext cx="3818021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24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969963"/>
          </a:xfrm>
        </p:spPr>
        <p:txBody>
          <a:bodyPr/>
          <a:lstStyle/>
          <a:p>
            <a:r>
              <a:rPr lang="en-US" dirty="0" smtClean="0">
                <a:latin typeface="Trebuchet MS" charset="0"/>
              </a:rPr>
              <a:t>How to Afford It</a:t>
            </a:r>
            <a:endParaRPr lang="en-US" dirty="0">
              <a:latin typeface="Trebuchet MS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Stop spending money on shiny new objects</a:t>
            </a:r>
          </a:p>
          <a:p>
            <a:r>
              <a:rPr lang="en-US" dirty="0" smtClean="0"/>
              <a:t>Stop buying technology – it’s not a magic bullet</a:t>
            </a:r>
          </a:p>
          <a:p>
            <a:r>
              <a:rPr lang="en-US" dirty="0" smtClean="0"/>
              <a:t>Start spending money on past clients</a:t>
            </a:r>
          </a:p>
          <a:p>
            <a:r>
              <a:rPr lang="en-US" dirty="0" smtClean="0"/>
              <a:t>Start partnering with vendors</a:t>
            </a:r>
          </a:p>
          <a:p>
            <a:r>
              <a:rPr lang="en-US" dirty="0" smtClean="0"/>
              <a:t>Negotiate, negotiate, negotiate</a:t>
            </a:r>
          </a:p>
          <a:p>
            <a:r>
              <a:rPr lang="en-US" dirty="0" smtClean="0"/>
              <a:t>Involve clients who own businesses</a:t>
            </a:r>
          </a:p>
          <a:p>
            <a:r>
              <a:rPr lang="en-US" dirty="0" smtClean="0"/>
              <a:t>Stop buying leads, start earning them</a:t>
            </a:r>
          </a:p>
          <a:p>
            <a:endParaRPr lang="en-US" dirty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9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915400" cy="9699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latin typeface="Trebuchet MS" charset="0"/>
              </a:rPr>
              <a:t>How to Start – Have a </a:t>
            </a:r>
            <a:r>
              <a:rPr lang="en-US" dirty="0">
                <a:latin typeface="Trebuchet MS" charset="0"/>
              </a:rPr>
              <a:t>GREAT Website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r>
              <a:rPr lang="en-US" dirty="0"/>
              <a:t>Create hyper local content</a:t>
            </a:r>
          </a:p>
          <a:p>
            <a:r>
              <a:rPr lang="en-US" dirty="0"/>
              <a:t>Explain the home buying process</a:t>
            </a:r>
          </a:p>
          <a:p>
            <a:r>
              <a:rPr lang="en-US" dirty="0"/>
              <a:t>Explain the selling process</a:t>
            </a:r>
          </a:p>
          <a:p>
            <a:r>
              <a:rPr lang="en-US" dirty="0"/>
              <a:t>Utilize a blog</a:t>
            </a:r>
          </a:p>
          <a:p>
            <a:r>
              <a:rPr lang="en-US" dirty="0"/>
              <a:t>Have a resource page</a:t>
            </a:r>
          </a:p>
          <a:p>
            <a:r>
              <a:rPr lang="en-US" dirty="0"/>
              <a:t>Give neighborhood perspective others can’t give</a:t>
            </a:r>
          </a:p>
          <a:p>
            <a:r>
              <a:rPr lang="en-US" dirty="0"/>
              <a:t>Use local photos</a:t>
            </a:r>
          </a:p>
          <a:p>
            <a:r>
              <a:rPr lang="en-US" dirty="0"/>
              <a:t>Write your own </a:t>
            </a:r>
            <a:r>
              <a:rPr lang="en-US" dirty="0" smtClean="0"/>
              <a:t>content</a:t>
            </a:r>
          </a:p>
          <a:p>
            <a:r>
              <a:rPr lang="en-US" dirty="0" smtClean="0"/>
              <a:t>Use Google Forms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109537" indent="0">
              <a:buNone/>
            </a:pPr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0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6200" y="207964"/>
            <a:ext cx="9372600" cy="1163637"/>
          </a:xfrm>
        </p:spPr>
        <p:txBody>
          <a:bodyPr/>
          <a:lstStyle/>
          <a:p>
            <a:r>
              <a:rPr lang="en-US" dirty="0" err="1" smtClean="0"/>
              <a:t>Placester.com</a:t>
            </a:r>
            <a:r>
              <a:rPr lang="en-US" dirty="0" smtClean="0"/>
              <a:t> – An NAR Member Benefit </a:t>
            </a:r>
            <a:endParaRPr lang="en-US" dirty="0"/>
          </a:p>
        </p:txBody>
      </p:sp>
      <p:pic>
        <p:nvPicPr>
          <p:cNvPr id="16" name="Content Placeholder 15" descr="Screen Shot 2016-07-20 at 9.49.4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" b="1898"/>
          <a:stretch>
            <a:fillRect/>
          </a:stretch>
        </p:blipFill>
        <p:spPr>
          <a:xfrm>
            <a:off x="381000" y="1447800"/>
            <a:ext cx="8229600" cy="4724400"/>
          </a:xfrm>
        </p:spPr>
      </p:pic>
    </p:spTree>
    <p:extLst>
      <p:ext uri="{BB962C8B-B14F-4D97-AF65-F5344CB8AC3E}">
        <p14:creationId xmlns:p14="http://schemas.microsoft.com/office/powerpoint/2010/main" val="324755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109537" indent="0">
              <a:buNone/>
            </a:pPr>
            <a:endParaRPr lang="en-US" dirty="0" smtClean="0"/>
          </a:p>
          <a:p>
            <a:endParaRPr lang="en-US" dirty="0">
              <a:latin typeface="Georgia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DD895-3E98-6A4D-AADC-0C47EEB53FB8}" type="slidenum">
              <a:rPr lang="en-US">
                <a:solidFill>
                  <a:srgbClr val="FFFFFF"/>
                </a:solidFill>
              </a:rPr>
              <a:pPr eaLnBrk="1" hangingPunct="1"/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6-07-20 at 10.3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2"/>
            <a:ext cx="9144000" cy="50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3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ay LeadGen Webinar">
  <a:themeElements>
    <a:clrScheme name="REBAC">
      <a:dk1>
        <a:sysClr val="windowText" lastClr="000000"/>
      </a:dk1>
      <a:lt1>
        <a:sysClr val="window" lastClr="FFFFFF"/>
      </a:lt1>
      <a:dk2>
        <a:srgbClr val="3B6E8F"/>
      </a:dk2>
      <a:lt2>
        <a:srgbClr val="D6ECFF"/>
      </a:lt2>
      <a:accent1>
        <a:srgbClr val="3B6E8F"/>
      </a:accent1>
      <a:accent2>
        <a:srgbClr val="B3B20F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Shay LeadGen Webinar.potx</Template>
  <TotalTime>2267</TotalTime>
  <Words>1100</Words>
  <Application>Microsoft Macintosh PowerPoint</Application>
  <PresentationFormat>On-screen Show (4:3)</PresentationFormat>
  <Paragraphs>226</Paragraphs>
  <Slides>46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Shay LeadGen Webinar</vt:lpstr>
      <vt:lpstr>PowerPoint Presentation</vt:lpstr>
      <vt:lpstr>Exceeding Expectations: How to Wow Clients and Earn Referrals</vt:lpstr>
      <vt:lpstr>Topics Covered</vt:lpstr>
      <vt:lpstr>Why?</vt:lpstr>
      <vt:lpstr>Be Authentic</vt:lpstr>
      <vt:lpstr>How to Afford It</vt:lpstr>
      <vt:lpstr>How to Start – Have a GREAT Website</vt:lpstr>
      <vt:lpstr>Placester.com – An NAR Member Benefit </vt:lpstr>
      <vt:lpstr>PowerPoint Presentation</vt:lpstr>
      <vt:lpstr>PowerPoint Presentation</vt:lpstr>
      <vt:lpstr>PowerPoint Presentation</vt:lpstr>
      <vt:lpstr>Use Google Forms To Save Time</vt:lpstr>
      <vt:lpstr>2nd Step: Use a CRM</vt:lpstr>
      <vt:lpstr>PowerPoint Presentation</vt:lpstr>
      <vt:lpstr>PowerPoint Presentation</vt:lpstr>
      <vt:lpstr>Automate Communication</vt:lpstr>
      <vt:lpstr>Automate Communication</vt:lpstr>
      <vt:lpstr>Automate Communication</vt:lpstr>
      <vt:lpstr>PowerPoint Presentation</vt:lpstr>
      <vt:lpstr>3rd Step - Organize Your Processes</vt:lpstr>
      <vt:lpstr>Communicate with Admins - Slack</vt:lpstr>
      <vt:lpstr>Transaction Management - Insightly</vt:lpstr>
      <vt:lpstr>Insightly </vt:lpstr>
      <vt:lpstr>Insightly </vt:lpstr>
      <vt:lpstr>How to Wow Your Clients</vt:lpstr>
      <vt:lpstr>Treat Them Like Gold Once Under Contract</vt:lpstr>
      <vt:lpstr>Make Their Lives Easier</vt:lpstr>
      <vt:lpstr>PowerPoint Presentation</vt:lpstr>
      <vt:lpstr>PowerPoint Presentation</vt:lpstr>
      <vt:lpstr>PowerPoint Presentation</vt:lpstr>
      <vt:lpstr>PowerPoint Presentation</vt:lpstr>
      <vt:lpstr>Don’t forget about the kids and pets!</vt:lpstr>
      <vt:lpstr>Treat Them Like Gold AFTER the Transaction </vt:lpstr>
      <vt:lpstr>Post Transaction Follow Up</vt:lpstr>
      <vt:lpstr>PowerPoint Presentation</vt:lpstr>
      <vt:lpstr>PowerPoint Presentation</vt:lpstr>
      <vt:lpstr>PowerPoint Presentation</vt:lpstr>
      <vt:lpstr>Mailings</vt:lpstr>
      <vt:lpstr>PowerPoint Presentation</vt:lpstr>
      <vt:lpstr>PowerPoint Presentation</vt:lpstr>
      <vt:lpstr>Client appreciation events</vt:lpstr>
      <vt:lpstr>PowerPoint Presentation</vt:lpstr>
      <vt:lpstr>Be an online resource for offline needs</vt:lpstr>
      <vt:lpstr>Adwerx</vt:lpstr>
      <vt:lpstr>Never forget</vt:lpstr>
      <vt:lpstr>Thank you!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SALES: What every  buyers agent should know</dc:title>
  <dc:creator>Ed Bugos</dc:creator>
  <cp:lastModifiedBy>Shay Hata</cp:lastModifiedBy>
  <cp:revision>94</cp:revision>
  <dcterms:created xsi:type="dcterms:W3CDTF">2008-06-15T20:40:59Z</dcterms:created>
  <dcterms:modified xsi:type="dcterms:W3CDTF">2018-11-03T20:37:59Z</dcterms:modified>
</cp:coreProperties>
</file>