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1"/>
  </p:notesMasterIdLst>
  <p:handoutMasterIdLst>
    <p:handoutMasterId r:id="rId22"/>
  </p:handoutMasterIdLst>
  <p:sldIdLst>
    <p:sldId id="260" r:id="rId2"/>
    <p:sldId id="298" r:id="rId3"/>
    <p:sldId id="301" r:id="rId4"/>
    <p:sldId id="300" r:id="rId5"/>
    <p:sldId id="302" r:id="rId6"/>
    <p:sldId id="261" r:id="rId7"/>
    <p:sldId id="263" r:id="rId8"/>
    <p:sldId id="278" r:id="rId9"/>
    <p:sldId id="276" r:id="rId10"/>
    <p:sldId id="279" r:id="rId11"/>
    <p:sldId id="280" r:id="rId12"/>
    <p:sldId id="281" r:id="rId13"/>
    <p:sldId id="296" r:id="rId14"/>
    <p:sldId id="282" r:id="rId15"/>
    <p:sldId id="284" r:id="rId16"/>
    <p:sldId id="289" r:id="rId17"/>
    <p:sldId id="292" r:id="rId18"/>
    <p:sldId id="303" r:id="rId19"/>
    <p:sldId id="295"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9B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6" autoAdjust="0"/>
    <p:restoredTop sz="72644" autoAdjust="0"/>
  </p:normalViewPr>
  <p:slideViewPr>
    <p:cSldViewPr>
      <p:cViewPr varScale="1">
        <p:scale>
          <a:sx n="52" d="100"/>
          <a:sy n="52" d="100"/>
        </p:scale>
        <p:origin x="126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85" d="100"/>
          <a:sy n="85" d="100"/>
        </p:scale>
        <p:origin x="-1904" y="584"/>
      </p:cViewPr>
      <p:guideLst>
        <p:guide orient="horz" pos="2880"/>
        <p:guide pos="216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657759E-B7A7-4325-AF10-842BF745BD74}" type="datetimeFigureOut">
              <a:rPr lang="en-US" smtClean="0"/>
              <a:pPr/>
              <a:t>10/14/2019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DFA29A7-9577-451E-98B2-2D415EA49A73}" type="slidenum">
              <a:rPr lang="en-US" smtClean="0"/>
              <a:pPr/>
              <a:t>‹#›</a:t>
            </a:fld>
            <a:endParaRPr lang="en-US"/>
          </a:p>
        </p:txBody>
      </p:sp>
    </p:spTree>
    <p:extLst>
      <p:ext uri="{BB962C8B-B14F-4D97-AF65-F5344CB8AC3E}">
        <p14:creationId xmlns:p14="http://schemas.microsoft.com/office/powerpoint/2010/main" val="2734097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583BD0A-239C-446B-8EAE-90A423015A29}" type="datetimeFigureOut">
              <a:rPr lang="en-US" smtClean="0"/>
              <a:pPr/>
              <a:t>10/14/2019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5713DA3-E543-4C36-9BA5-17CD49986A0E}" type="slidenum">
              <a:rPr lang="en-US" smtClean="0"/>
              <a:pPr/>
              <a:t>‹#›</a:t>
            </a:fld>
            <a:endParaRPr lang="en-US"/>
          </a:p>
        </p:txBody>
      </p:sp>
    </p:spTree>
    <p:extLst>
      <p:ext uri="{BB962C8B-B14F-4D97-AF65-F5344CB8AC3E}">
        <p14:creationId xmlns:p14="http://schemas.microsoft.com/office/powerpoint/2010/main" val="482093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everyone, I am excited to be here today and talk</a:t>
            </a:r>
            <a:r>
              <a:rPr lang="en-US" baseline="0" dirty="0"/>
              <a:t> to you about getting to know your Women’s Council of Realtors Membership and where it can take you. Thank you for taking time out of your day to be here with us. We are truly grateful for each and everyone of you. </a:t>
            </a:r>
          </a:p>
          <a:p>
            <a:endParaRPr lang="en-US" dirty="0"/>
          </a:p>
        </p:txBody>
      </p:sp>
      <p:sp>
        <p:nvSpPr>
          <p:cNvPr id="4" name="Slide Number Placeholder 3"/>
          <p:cNvSpPr>
            <a:spLocks noGrp="1"/>
          </p:cNvSpPr>
          <p:nvPr>
            <p:ph type="sldNum" sz="quarter" idx="10"/>
          </p:nvPr>
        </p:nvSpPr>
        <p:spPr/>
        <p:txBody>
          <a:bodyPr/>
          <a:lstStyle/>
          <a:p>
            <a:fld id="{35713DA3-E543-4C36-9BA5-17CD49986A0E}" type="slidenum">
              <a:rPr lang="en-US" smtClean="0"/>
              <a:pPr/>
              <a:t>1</a:t>
            </a:fld>
            <a:endParaRPr lang="en-US"/>
          </a:p>
        </p:txBody>
      </p:sp>
    </p:spTree>
    <p:extLst>
      <p:ext uri="{BB962C8B-B14F-4D97-AF65-F5344CB8AC3E}">
        <p14:creationId xmlns:p14="http://schemas.microsoft.com/office/powerpoint/2010/main" val="259524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spcBef>
                <a:spcPts val="611"/>
              </a:spcBef>
              <a:spcAft>
                <a:spcPts val="611"/>
              </a:spcAft>
              <a:buFont typeface="Arial" panose="020B0604020202020204" pitchFamily="34" charset="0"/>
              <a:buChar char="•"/>
            </a:pPr>
            <a:r>
              <a:rPr lang="en-US" sz="1100" dirty="0"/>
              <a:t>So, how can you put yourself in the middle of these transactions more?  </a:t>
            </a:r>
          </a:p>
          <a:p>
            <a:pPr marL="174708" indent="-174708">
              <a:spcBef>
                <a:spcPts val="611"/>
              </a:spcBef>
              <a:spcAft>
                <a:spcPts val="611"/>
              </a:spcAft>
              <a:buFont typeface="Arial" panose="020B0604020202020204" pitchFamily="34" charset="0"/>
              <a:buNone/>
            </a:pPr>
            <a:endParaRPr lang="en-US" sz="1100" dirty="0"/>
          </a:p>
          <a:p>
            <a:pPr marL="174708" indent="-174708">
              <a:spcBef>
                <a:spcPts val="611"/>
              </a:spcBef>
              <a:spcAft>
                <a:spcPts val="611"/>
              </a:spcAft>
              <a:buFont typeface="Arial" panose="020B0604020202020204" pitchFamily="34" charset="0"/>
              <a:buChar char="•"/>
            </a:pPr>
            <a:r>
              <a:rPr lang="en-US" sz="1100" dirty="0"/>
              <a:t>Everyone in this room knows referrals come from different sources for different reasons. The easiest thing you can do to generate referrals is to make sure your information is up to date in the member expertise profile.  The Council database is easy to find and easy to use – for both the public and other members. </a:t>
            </a:r>
          </a:p>
          <a:p>
            <a:pPr marL="174708" indent="-174708">
              <a:spcBef>
                <a:spcPts val="611"/>
              </a:spcBef>
              <a:spcAft>
                <a:spcPts val="611"/>
              </a:spcAft>
              <a:buFont typeface="Arial" panose="020B0604020202020204" pitchFamily="34" charset="0"/>
              <a:buNone/>
            </a:pPr>
            <a:endParaRPr lang="en-US" sz="1100" dirty="0"/>
          </a:p>
          <a:p>
            <a:pPr marL="174708" indent="-174708">
              <a:spcBef>
                <a:spcPts val="611"/>
              </a:spcBef>
              <a:spcAft>
                <a:spcPts val="611"/>
              </a:spcAft>
              <a:buFont typeface="Arial" panose="020B0604020202020204" pitchFamily="34" charset="0"/>
              <a:buChar char="•"/>
            </a:pPr>
            <a:r>
              <a:rPr lang="en-US" sz="1100" dirty="0"/>
              <a:t>Make sure your photo, bio, market areas, and other industry affiliations are up-to-date! We know that up to 25% of Women’s Council members have outdated information posted or have neglected to upload a profile  photo. If they can’t find you…or can’t find out much about you…they aren’t likely to send you business. </a:t>
            </a:r>
            <a:endParaRPr lang="en-US" sz="1100" baseline="0" dirty="0"/>
          </a:p>
          <a:p>
            <a:pPr marL="174708" indent="-174708">
              <a:spcBef>
                <a:spcPts val="611"/>
              </a:spcBef>
              <a:spcAft>
                <a:spcPts val="611"/>
              </a:spcAft>
              <a:buFont typeface="Arial" panose="020B0604020202020204" pitchFamily="34" charset="0"/>
              <a:buNone/>
            </a:pPr>
            <a:endParaRPr lang="en-US" sz="1100" dirty="0"/>
          </a:p>
          <a:p>
            <a:pPr marL="174708" indent="-174708">
              <a:spcBef>
                <a:spcPts val="611"/>
              </a:spcBef>
              <a:spcAft>
                <a:spcPts val="611"/>
              </a:spcAft>
              <a:buFont typeface="Arial" panose="020B0604020202020204" pitchFamily="34" charset="0"/>
              <a:buChar char="•"/>
            </a:pPr>
            <a:r>
              <a:rPr lang="en-US" sz="1100" dirty="0"/>
              <a:t>Make yourself more visible to your Women’s Council colleagues, and the buying public! </a:t>
            </a:r>
          </a:p>
          <a:p>
            <a:pPr marL="174708" indent="-174708">
              <a:spcBef>
                <a:spcPts val="611"/>
              </a:spcBef>
              <a:spcAft>
                <a:spcPts val="611"/>
              </a:spcAft>
              <a:buFont typeface="Arial" panose="020B0604020202020204" pitchFamily="34" charset="0"/>
              <a:buChar char="•"/>
            </a:pPr>
            <a:endParaRPr lang="en-US" sz="1100" dirty="0"/>
          </a:p>
          <a:p>
            <a:pPr marL="174708" indent="-174708">
              <a:spcBef>
                <a:spcPts val="611"/>
              </a:spcBef>
              <a:spcAft>
                <a:spcPts val="611"/>
              </a:spcAft>
              <a:buFont typeface="Arial" panose="020B0604020202020204" pitchFamily="34" charset="0"/>
              <a:buChar char="•"/>
            </a:pPr>
            <a:r>
              <a:rPr lang="en-US" sz="1100" dirty="0"/>
              <a:t>Update from National on access, we were told on September 30</a:t>
            </a:r>
            <a:r>
              <a:rPr lang="en-US" sz="1100" baseline="30000" dirty="0"/>
              <a:t>th</a:t>
            </a:r>
            <a:r>
              <a:rPr lang="en-US" sz="1100" dirty="0"/>
              <a:t>, all members will have access to your profile to get it up to date. Please keep your eyes open for an email from national. Also, when you were arriving today, we were asking you to verify your information. Please see Sheila Marvel after this presentation to make sure we have the most up to date information. </a:t>
            </a:r>
          </a:p>
          <a:p>
            <a:endParaRPr lang="en-US" dirty="0"/>
          </a:p>
        </p:txBody>
      </p:sp>
      <p:sp>
        <p:nvSpPr>
          <p:cNvPr id="4" name="Slide Number Placeholder 3"/>
          <p:cNvSpPr>
            <a:spLocks noGrp="1"/>
          </p:cNvSpPr>
          <p:nvPr>
            <p:ph type="sldNum" sz="quarter" idx="10"/>
          </p:nvPr>
        </p:nvSpPr>
        <p:spPr/>
        <p:txBody>
          <a:bodyPr/>
          <a:lstStyle/>
          <a:p>
            <a:fld id="{35713DA3-E543-4C36-9BA5-17CD49986A0E}" type="slidenum">
              <a:rPr lang="en-US" smtClean="0"/>
              <a:pPr/>
              <a:t>11</a:t>
            </a:fld>
            <a:endParaRPr lang="en-US"/>
          </a:p>
        </p:txBody>
      </p:sp>
    </p:spTree>
    <p:extLst>
      <p:ext uri="{BB962C8B-B14F-4D97-AF65-F5344CB8AC3E}">
        <p14:creationId xmlns:p14="http://schemas.microsoft.com/office/powerpoint/2010/main" val="4046992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spcBef>
                <a:spcPts val="611"/>
              </a:spcBef>
              <a:spcAft>
                <a:spcPts val="611"/>
              </a:spcAft>
              <a:buFont typeface="Arial" panose="020B0604020202020204" pitchFamily="34" charset="0"/>
              <a:buChar char="•"/>
            </a:pPr>
            <a:r>
              <a:rPr lang="en-US" dirty="0"/>
              <a:t>Members join the Women’s Council for different reasons. For some it’s the strong business network. For others, it’s the opportunity to develop leadership skills to use in their business, community or in the industry. </a:t>
            </a:r>
          </a:p>
          <a:p>
            <a:pPr marL="174708" indent="-174708">
              <a:spcBef>
                <a:spcPts val="611"/>
              </a:spcBef>
              <a:spcAft>
                <a:spcPts val="611"/>
              </a:spcAft>
              <a:buFont typeface="Arial" panose="020B0604020202020204" pitchFamily="34" charset="0"/>
              <a:buChar char="•"/>
            </a:pPr>
            <a:r>
              <a:rPr lang="en-US" i="1" dirty="0"/>
              <a:t>For me…. I joined WCR</a:t>
            </a:r>
            <a:r>
              <a:rPr lang="en-US" i="1" baseline="0" dirty="0"/>
              <a:t> t</a:t>
            </a:r>
            <a:r>
              <a:rPr lang="en-US" i="1" dirty="0"/>
              <a:t>o…</a:t>
            </a:r>
            <a:r>
              <a:rPr lang="en-US" i="1" baseline="0" dirty="0"/>
              <a:t>.</a:t>
            </a:r>
            <a:endParaRPr lang="en-US" i="1" dirty="0"/>
          </a:p>
          <a:p>
            <a:pPr marL="174708" indent="-174708">
              <a:spcBef>
                <a:spcPts val="611"/>
              </a:spcBef>
              <a:spcAft>
                <a:spcPts val="611"/>
              </a:spcAft>
              <a:buFont typeface="Arial" panose="020B0604020202020204" pitchFamily="34" charset="0"/>
              <a:buChar char="•"/>
            </a:pPr>
            <a:r>
              <a:rPr lang="en-US" dirty="0"/>
              <a:t>The fact that members join for different reasons makes for a robust and diverse organization. The Council works to provide a broad range of benefits – something for everyone. </a:t>
            </a:r>
          </a:p>
          <a:p>
            <a:pPr marL="174708" indent="-174708">
              <a:spcBef>
                <a:spcPts val="611"/>
              </a:spcBef>
              <a:spcAft>
                <a:spcPts val="611"/>
              </a:spcAft>
              <a:buFont typeface="Arial" panose="020B0604020202020204" pitchFamily="34" charset="0"/>
              <a:buChar char="•"/>
            </a:pPr>
            <a:r>
              <a:rPr lang="en-US" dirty="0"/>
              <a:t>Many of our most valued benefits are right at your fingertips – delivered through our national website. </a:t>
            </a:r>
          </a:p>
          <a:p>
            <a:pPr marL="174708" indent="-174708">
              <a:spcBef>
                <a:spcPts val="611"/>
              </a:spcBef>
              <a:spcAft>
                <a:spcPts val="611"/>
              </a:spcAft>
              <a:buFont typeface="Arial" panose="020B0604020202020204" pitchFamily="34" charset="0"/>
              <a:buChar char="•"/>
            </a:pPr>
            <a:r>
              <a:rPr lang="en-US" dirty="0"/>
              <a:t>WCR.org is a treasure trove of information. Local Networks work seamlessly with the national website.  </a:t>
            </a:r>
          </a:p>
          <a:p>
            <a:pPr marL="174708" indent="-174708">
              <a:spcBef>
                <a:spcPts val="611"/>
              </a:spcBef>
              <a:spcAft>
                <a:spcPts val="611"/>
              </a:spcAft>
              <a:buFont typeface="Arial" panose="020B0604020202020204" pitchFamily="34" charset="0"/>
              <a:buChar char="•"/>
            </a:pPr>
            <a:r>
              <a:rPr lang="en-US" dirty="0"/>
              <a:t>The Member Center at WCR.org is the home to numerous resources to help you grow your business. Here you’ll find more than 20 some recorded webinars—each a unique topic with nationally acclaimed speakers.  Sign up for an upcoming live webinar or listen to recorded ones at your leisure. </a:t>
            </a:r>
          </a:p>
          <a:p>
            <a:pPr marL="174708" indent="-174708">
              <a:spcBef>
                <a:spcPts val="611"/>
              </a:spcBef>
              <a:spcAft>
                <a:spcPts val="611"/>
              </a:spcAft>
              <a:buFont typeface="Arial" panose="020B0604020202020204" pitchFamily="34" charset="0"/>
              <a:buChar char="•"/>
            </a:pPr>
            <a:r>
              <a:rPr lang="en-US" dirty="0"/>
              <a:t>Learn and get inspired with the leadership skills training modules and profiles of leading women in the industry.  </a:t>
            </a:r>
          </a:p>
          <a:p>
            <a:pPr marL="174708" indent="-174708">
              <a:spcBef>
                <a:spcPts val="611"/>
              </a:spcBef>
              <a:spcAft>
                <a:spcPts val="611"/>
              </a:spcAft>
              <a:buFont typeface="Arial" panose="020B0604020202020204" pitchFamily="34" charset="0"/>
              <a:buChar char="•"/>
            </a:pPr>
            <a:r>
              <a:rPr lang="en-US" dirty="0"/>
              <a:t>The monthly eConnect newsletter brings you the latest and greatest information that you need to be successful in your business and career. </a:t>
            </a:r>
          </a:p>
          <a:p>
            <a:pPr marL="174708" indent="-174708">
              <a:spcBef>
                <a:spcPts val="611"/>
              </a:spcBef>
              <a:spcAft>
                <a:spcPts val="611"/>
              </a:spcAft>
              <a:buFont typeface="Arial" panose="020B0604020202020204" pitchFamily="34" charset="0"/>
              <a:buChar char="•"/>
            </a:pPr>
            <a:r>
              <a:rPr lang="en-US" dirty="0"/>
              <a:t>And, of course, you can access a database of Council members for referrals purposes through WCR.org. </a:t>
            </a:r>
          </a:p>
        </p:txBody>
      </p:sp>
      <p:sp>
        <p:nvSpPr>
          <p:cNvPr id="4" name="Slide Number Placeholder 3"/>
          <p:cNvSpPr>
            <a:spLocks noGrp="1"/>
          </p:cNvSpPr>
          <p:nvPr>
            <p:ph type="sldNum" sz="quarter" idx="10"/>
          </p:nvPr>
        </p:nvSpPr>
        <p:spPr/>
        <p:txBody>
          <a:bodyPr/>
          <a:lstStyle/>
          <a:p>
            <a:fld id="{35713DA3-E543-4C36-9BA5-17CD49986A0E}" type="slidenum">
              <a:rPr lang="en-US" smtClean="0"/>
              <a:pPr/>
              <a:t>12</a:t>
            </a:fld>
            <a:endParaRPr lang="en-US"/>
          </a:p>
        </p:txBody>
      </p:sp>
    </p:spTree>
    <p:extLst>
      <p:ext uri="{BB962C8B-B14F-4D97-AF65-F5344CB8AC3E}">
        <p14:creationId xmlns:p14="http://schemas.microsoft.com/office/powerpoint/2010/main" val="4211902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charset="-128"/>
              </a:rPr>
              <a:t>So, we know about the camaraderie, the leadership,</a:t>
            </a:r>
            <a:r>
              <a:rPr lang="en-US" altLang="en-US" baseline="0" dirty="0">
                <a:ea typeface="ＭＳ Ｐゴシック" charset="-128"/>
              </a:rPr>
              <a:t> the great unparalleled network.  But what about the ROI on your dues?  </a:t>
            </a:r>
          </a:p>
          <a:p>
            <a:pPr eaLnBrk="1" hangingPunct="1">
              <a:spcBef>
                <a:spcPct val="0"/>
              </a:spcBef>
            </a:pPr>
            <a:r>
              <a:rPr lang="en-US" altLang="en-US" dirty="0">
                <a:ea typeface="ＭＳ Ｐゴシック" charset="-128"/>
              </a:rPr>
              <a:t>We have a Member Savings Center that we can access. You can find it</a:t>
            </a:r>
            <a:r>
              <a:rPr lang="en-US" altLang="en-US" baseline="0" dirty="0">
                <a:ea typeface="ＭＳ Ｐゴシック" charset="-128"/>
              </a:rPr>
              <a:t> at wcr.savingcenter.net, </a:t>
            </a:r>
            <a:r>
              <a:rPr lang="en-US" altLang="en-US" dirty="0">
                <a:ea typeface="ＭＳ Ｐゴシック" charset="-128"/>
              </a:rPr>
              <a:t>and we’ve put this together to provide more member value -- and to give you exclusive deep discounts that you can’t get from other groups that you belong to.  So our discount program includes travel and entertainment, including discounts on movie tickets, shows in your local city, hotels, car rentals, and theme park discounts that you can use any time.  The other category is business services, with discounts of 60% and up on providers such as FedEx and Office Depot.  And other discounts in insurance, technology, identity protection and other tools for your business.</a:t>
            </a:r>
            <a:r>
              <a:rPr lang="en-US" altLang="en-US" baseline="0" dirty="0">
                <a:ea typeface="ＭＳ Ｐゴシック" charset="-128"/>
              </a:rPr>
              <a:t>  Why are we doing this?  Because we want to save members money and continue to show value to you as a member.  </a:t>
            </a:r>
          </a:p>
          <a:p>
            <a:pPr eaLnBrk="1" hangingPunct="1">
              <a:spcBef>
                <a:spcPct val="0"/>
              </a:spcBef>
            </a:pPr>
            <a:endParaRPr lang="en-US" altLang="en-US" baseline="0" dirty="0">
              <a:ea typeface="ＭＳ Ｐゴシック"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(visit savings center)</a:t>
            </a:r>
          </a:p>
          <a:p>
            <a:pPr eaLnBrk="1" hangingPunct="1">
              <a:spcBef>
                <a:spcPct val="0"/>
              </a:spcBef>
            </a:pPr>
            <a:endParaRPr lang="en-US" altLang="en-US" dirty="0">
              <a:ea typeface="ＭＳ Ｐゴシック"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742950" indent="-285750"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eaLnBrk="1" hangingPunct="1">
              <a:spcBef>
                <a:spcPct val="0"/>
              </a:spcBef>
            </a:pPr>
            <a:fld id="{8EEEAA80-130A-3C44-A3B3-4245243F3874}" type="slidenum">
              <a:rPr lang="en-US" altLang="en-US">
                <a:latin typeface="Arial" charset="0"/>
              </a:rPr>
              <a:pPr eaLnBrk="1" hangingPunct="1">
                <a:spcBef>
                  <a:spcPct val="0"/>
                </a:spcBef>
              </a:pPr>
              <a:t>13</a:t>
            </a:fld>
            <a:endParaRPr lang="en-US" altLang="en-US">
              <a:latin typeface="Arial" charset="0"/>
            </a:endParaRPr>
          </a:p>
        </p:txBody>
      </p:sp>
    </p:spTree>
    <p:extLst>
      <p:ext uri="{BB962C8B-B14F-4D97-AF65-F5344CB8AC3E}">
        <p14:creationId xmlns:p14="http://schemas.microsoft.com/office/powerpoint/2010/main" val="2066195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Now Connections are an important part of Council membership.</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In addition to WCR.org, the Women’s Council has a dynamic social media presence – our largest on Facebook.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You can find “National Women’s Council of REALTORS</a:t>
            </a:r>
            <a:r>
              <a:rPr lang="en-US" dirty="0">
                <a:sym typeface="Segoe UI Emoji" panose="020B0502040204020203" pitchFamily="34" charset="0"/>
              </a:rPr>
              <a:t>®</a:t>
            </a:r>
            <a:r>
              <a:rPr lang="en-US" dirty="0"/>
              <a:t>.” You will see they have more than 65,000 “likes”! That’s nearly 6 times the number of members!! Spend a few minutes at their FB page and you’ll see why. </a:t>
            </a:r>
          </a:p>
          <a:p>
            <a:pPr marL="0" indent="0">
              <a:buFont typeface="Arial" panose="020B0604020202020204" pitchFamily="34" charset="0"/>
              <a:buNone/>
            </a:pPr>
            <a:endParaRPr lang="en-US" dirty="0"/>
          </a:p>
          <a:p>
            <a:pPr marL="174708" indent="-174708">
              <a:buFont typeface="Arial" panose="020B0604020202020204" pitchFamily="34" charset="0"/>
              <a:buChar char="•"/>
            </a:pPr>
            <a:r>
              <a:rPr lang="en-US" dirty="0"/>
              <a:t>Have you liked our Facebook? Do you follow? Lets all take a second to pull out our phones and check to make sure you follow local, state and national social media sites.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As you will see, we have one of the most dynamic and most engaging social media mediums in the entire NAR family.  Business tips, motivational images and posts, great “Throw Back Thursday” pics and more give you the tools you need to get connected and stay connected.</a:t>
            </a:r>
          </a:p>
          <a:p>
            <a:endParaRPr lang="en-US" dirty="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5713DA3-E543-4C36-9BA5-17CD49986A0E}" type="slidenum">
              <a:rPr lang="en-US" smtClean="0"/>
              <a:pPr/>
              <a:t>14</a:t>
            </a:fld>
            <a:endParaRPr lang="en-US"/>
          </a:p>
        </p:txBody>
      </p:sp>
    </p:spTree>
    <p:extLst>
      <p:ext uri="{BB962C8B-B14F-4D97-AF65-F5344CB8AC3E}">
        <p14:creationId xmlns:p14="http://schemas.microsoft.com/office/powerpoint/2010/main" val="1879403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Women’s Council has over 11,000 members but only an elite group of 1000 proudly hold the Performance Management Network designation, or PMN.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Where most other NAR affiliates grew up “around” a professional designation, the Women’s Council is unique. The PMN designation is not our reason for our existence. But we do offer a suite of courses for those wanting to further their education with the Women’s Council and obtain an industry designation.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The PMN designation can be earned in as little as 2 to 3 days of classes and maintained with an annual fee of $50, which is more than offset by discounts available to designees at WCR.org.</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Courses focus on leadership and business skills. Live courses include Leadership Excellence, Networking and Referrals, Negotiation, and Harnessing the Power. A course focusing on the “business of your business” is offered online.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If you already hold one of NAR’s 7 certifications, you can obtain a course waiver for one class and you only need to take two.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In addition to coursework, the PMN application process requires proof of referrals and closed transactions, or a new leadership experience track, where you obtain points for your leadership involvement.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PMN designees are invited to exclusive networking events at national meetings. They also share a members-only PMN Facebook networking group where connections are made, and referrals are shared. </a:t>
            </a:r>
          </a:p>
          <a:p>
            <a:pPr marL="0" indent="0">
              <a:buFont typeface="Arial" panose="020B0604020202020204" pitchFamily="34" charset="0"/>
              <a:buNone/>
            </a:pPr>
            <a:endParaRPr lang="en-US" dirty="0"/>
          </a:p>
          <a:p>
            <a:pPr marL="174708" indent="-174708">
              <a:buFont typeface="Arial" panose="020B0604020202020204" pitchFamily="34" charset="0"/>
              <a:buChar char="•"/>
            </a:pPr>
            <a:r>
              <a:rPr lang="en-US" dirty="0"/>
              <a:t>There are so many good reasons to pursue the PMN. </a:t>
            </a:r>
          </a:p>
          <a:p>
            <a:pPr marL="174708" indent="-174708">
              <a:buFont typeface="Arial" panose="020B0604020202020204" pitchFamily="34" charset="0"/>
              <a:buNone/>
            </a:pPr>
            <a:endParaRPr lang="en-US" dirty="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5713DA3-E543-4C36-9BA5-17CD49986A0E}" type="slidenum">
              <a:rPr lang="en-US" smtClean="0"/>
              <a:pPr/>
              <a:t>15</a:t>
            </a:fld>
            <a:endParaRPr lang="en-US"/>
          </a:p>
        </p:txBody>
      </p:sp>
    </p:spTree>
    <p:extLst>
      <p:ext uri="{BB962C8B-B14F-4D97-AF65-F5344CB8AC3E}">
        <p14:creationId xmlns:p14="http://schemas.microsoft.com/office/powerpoint/2010/main" val="1577935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dirty="0"/>
              <a:t>By becoming involved at the local or state level, you know the dividends that service to the Women's Council provides -- the networking, camaraderie, professional development, and leadership development.  </a:t>
            </a:r>
          </a:p>
          <a:p>
            <a:pPr defTabSz="931774">
              <a:defRPr/>
            </a:pPr>
            <a:endParaRPr lang="en-US" dirty="0"/>
          </a:p>
          <a:p>
            <a:pPr marL="174708" indent="-174708" defTabSz="931774">
              <a:buFont typeface="Arial" panose="020B0604020202020204" pitchFamily="34" charset="0"/>
              <a:buChar char="•"/>
              <a:defRPr/>
            </a:pPr>
            <a:r>
              <a:rPr lang="en-US" dirty="0"/>
              <a:t>If you have the time, passion and desire, we'd hope you’ll consider getting involved at the local level with us.  We just need to know who you are and about your talents. There are a wide range of opportunities. Let me share a few examples.</a:t>
            </a:r>
          </a:p>
          <a:p>
            <a:pPr defTabSz="931774">
              <a:defRPr/>
            </a:pPr>
            <a:endParaRPr lang="en-US" dirty="0"/>
          </a:p>
          <a:p>
            <a:pPr marL="640594" lvl="1" indent="-174708" defTabSz="931774">
              <a:buFont typeface="Arial" panose="020B0604020202020204" pitchFamily="34" charset="0"/>
              <a:buChar char="•"/>
              <a:defRPr/>
            </a:pPr>
            <a:r>
              <a:rPr lang="en-US" dirty="0"/>
              <a:t>State holds a leadership academy for incoming State and Local Network Presidents every year during which time members with experience and talent teach the courses.  </a:t>
            </a:r>
          </a:p>
          <a:p>
            <a:pPr marL="640594" lvl="1" indent="-174708" defTabSz="931774">
              <a:buFont typeface="Arial" panose="020B0604020202020204" pitchFamily="34" charset="0"/>
              <a:buChar char="•"/>
              <a:defRPr/>
            </a:pPr>
            <a:endParaRPr lang="en-US" dirty="0"/>
          </a:p>
          <a:p>
            <a:pPr marL="640594" lvl="1" indent="-174708" defTabSz="931774">
              <a:buFont typeface="Arial" panose="020B0604020202020204" pitchFamily="34" charset="0"/>
              <a:buChar char="•"/>
              <a:defRPr/>
            </a:pPr>
            <a:r>
              <a:rPr lang="en-US" dirty="0"/>
              <a:t>We have</a:t>
            </a:r>
            <a:r>
              <a:rPr lang="en-US" baseline="0" dirty="0"/>
              <a:t> our 6 Board of Directors opportunities that members can apply for. President, President-Elect, Secretary, Treasurer, Secretary, Membership Director and Events Director</a:t>
            </a:r>
            <a:endParaRPr lang="en-US" dirty="0"/>
          </a:p>
          <a:p>
            <a:pPr marL="640594" lvl="1" indent="-174708" defTabSz="931774">
              <a:buFont typeface="Arial" panose="020B0604020202020204" pitchFamily="34" charset="0"/>
              <a:buNone/>
              <a:defRPr/>
            </a:pPr>
            <a:endParaRPr lang="en-US" sz="1100" dirty="0"/>
          </a:p>
          <a:p>
            <a:pPr marL="640594" lvl="1" indent="-174708" defTabSz="931774">
              <a:buFont typeface="Arial" panose="020B0604020202020204" pitchFamily="34" charset="0"/>
              <a:buChar char="•"/>
              <a:defRPr/>
            </a:pPr>
            <a:r>
              <a:rPr lang="en-US" dirty="0"/>
              <a:t>Then there our Project Team Leaders, Education &amp; Industry Events, Marketing, </a:t>
            </a:r>
            <a:r>
              <a:rPr lang="en-US" baseline="0" dirty="0"/>
              <a:t>Community Outreach, Finance &amp; Budget, Membership and many more. </a:t>
            </a:r>
            <a:endParaRPr lang="en-US" dirty="0"/>
          </a:p>
          <a:p>
            <a:pPr marL="640594" lvl="1" indent="-174708" defTabSz="931774">
              <a:buFont typeface="Arial" panose="020B0604020202020204" pitchFamily="34" charset="0"/>
              <a:buChar char="•"/>
              <a:defRPr/>
            </a:pPr>
            <a:endParaRPr lang="en-US" dirty="0"/>
          </a:p>
          <a:p>
            <a:pPr marL="640594" lvl="1" indent="-174708" defTabSz="931774">
              <a:buFont typeface="Arial" panose="020B0604020202020204" pitchFamily="34" charset="0"/>
              <a:buChar char="•"/>
              <a:defRPr/>
            </a:pPr>
            <a:r>
              <a:rPr lang="en-US" dirty="0"/>
              <a:t>Perhaps you are an outstanding speaker or presenter and want to bring your talents to an</a:t>
            </a:r>
            <a:r>
              <a:rPr lang="en-US" baseline="0" dirty="0"/>
              <a:t> event</a:t>
            </a:r>
            <a:r>
              <a:rPr lang="en-US" dirty="0"/>
              <a:t>.  </a:t>
            </a:r>
            <a:r>
              <a:rPr lang="en-US" baseline="0" dirty="0"/>
              <a:t>Please fill out the </a:t>
            </a:r>
            <a:r>
              <a:rPr lang="en-US" b="1" baseline="0" dirty="0">
                <a:highlight>
                  <a:srgbClr val="FFFF00"/>
                </a:highlight>
              </a:rPr>
              <a:t>membership questionnaire </a:t>
            </a:r>
            <a:r>
              <a:rPr lang="en-US" b="1" baseline="0" dirty="0"/>
              <a:t>we have provided for you today. </a:t>
            </a:r>
            <a:r>
              <a:rPr lang="en-US" b="1" dirty="0"/>
              <a:t> We want to know!  </a:t>
            </a:r>
          </a:p>
          <a:p>
            <a:pPr defTabSz="931774">
              <a:defRPr/>
            </a:pPr>
            <a:endParaRPr lang="en-US" dirty="0"/>
          </a:p>
          <a:p>
            <a:pPr marL="174708" indent="-174708" defTabSz="931774">
              <a:buFont typeface="Arial" panose="020B0604020202020204" pitchFamily="34" charset="0"/>
              <a:buChar char="•"/>
              <a:defRPr/>
            </a:pPr>
            <a:r>
              <a:rPr lang="en-US" dirty="0"/>
              <a:t>Our Leadership Identification and Development program is designed to identify talent at the grassroots level and match that talent with opportunities at</a:t>
            </a:r>
            <a:r>
              <a:rPr lang="en-US" baseline="0" dirty="0"/>
              <a:t> a state &amp;</a:t>
            </a:r>
            <a:r>
              <a:rPr lang="en-US" dirty="0"/>
              <a:t> national level. There are timelines for appointment to certain posts, so if you’re thinking that next year would be a good time to get involved --- don’t wait to let us know!  </a:t>
            </a:r>
          </a:p>
          <a:p>
            <a:pPr marL="174708" indent="-174708" defTabSz="931774">
              <a:buFont typeface="Arial" panose="020B0604020202020204" pitchFamily="34" charset="0"/>
              <a:buChar char="•"/>
              <a:defRPr/>
            </a:pPr>
            <a:endParaRPr lang="en-US" dirty="0"/>
          </a:p>
          <a:p>
            <a:pPr marL="174708" indent="-174708" defTabSz="931774">
              <a:buFont typeface="Arial" panose="020B0604020202020204" pitchFamily="34" charset="0"/>
              <a:buChar char="•"/>
              <a:defRPr/>
            </a:pPr>
            <a:r>
              <a:rPr lang="en-US" dirty="0"/>
              <a:t>Our goal is to provide you a path to get involved her with your local</a:t>
            </a:r>
            <a:r>
              <a:rPr lang="en-US" baseline="0" dirty="0"/>
              <a:t> council that leads to state &amp; </a:t>
            </a:r>
            <a:r>
              <a:rPr lang="en-US" dirty="0"/>
              <a:t>national in a transparent way and help you develop your talents and abilities.</a:t>
            </a:r>
          </a:p>
          <a:p>
            <a:pPr defTabSz="931774">
              <a:defRPr/>
            </a:pPr>
            <a:endParaRPr lang="en-US" dirty="0"/>
          </a:p>
        </p:txBody>
      </p:sp>
      <p:sp>
        <p:nvSpPr>
          <p:cNvPr id="4" name="Slide Number Placeholder 3"/>
          <p:cNvSpPr>
            <a:spLocks noGrp="1"/>
          </p:cNvSpPr>
          <p:nvPr>
            <p:ph type="sldNum" sz="quarter" idx="10"/>
          </p:nvPr>
        </p:nvSpPr>
        <p:spPr/>
        <p:txBody>
          <a:bodyPr/>
          <a:lstStyle/>
          <a:p>
            <a:fld id="{35713DA3-E543-4C36-9BA5-17CD49986A0E}" type="slidenum">
              <a:rPr lang="en-US" smtClean="0"/>
              <a:pPr/>
              <a:t>16</a:t>
            </a:fld>
            <a:endParaRPr lang="en-US"/>
          </a:p>
        </p:txBody>
      </p:sp>
    </p:spTree>
    <p:extLst>
      <p:ext uri="{BB962C8B-B14F-4D97-AF65-F5344CB8AC3E}">
        <p14:creationId xmlns:p14="http://schemas.microsoft.com/office/powerpoint/2010/main" val="439198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In closing, I want to thank you for your membership in Women’s Council.  You belong to an organization with over 80 years of history—and which is part of the culture, legacy, and history of the National Association of REALTORS®. The Council continues to evolve with changes in the industry and offer enhanced benefits. These benefits are wide-ranging. We offer something for everyone! </a:t>
            </a:r>
          </a:p>
          <a:p>
            <a:r>
              <a:rPr lang="en-US" dirty="0"/>
              <a:t>   </a:t>
            </a:r>
          </a:p>
          <a:p>
            <a:pPr marL="174708" indent="-174708">
              <a:buFont typeface="Arial" panose="020B0604020202020204" pitchFamily="34" charset="0"/>
              <a:buChar char="•"/>
            </a:pPr>
            <a:r>
              <a:rPr lang="en-US" dirty="0"/>
              <a:t>This organization has produced – and will continue to produce – business and industry leaders who play a critical role in organized real estate at the local and national levels, and in local governments, school boards, and other groups.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Thousands of commission dollars move through our referral network every month, with real and tangible business happening thanks to the connections made through the Council.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But many of our members tell us that what is most important is something far less tangible. It is the feeling of a support system, the camaraderie, and a sense of having a professional “home.”  </a:t>
            </a:r>
          </a:p>
          <a:p>
            <a:pPr marL="174708" indent="-174708">
              <a:buFont typeface="Arial" panose="020B0604020202020204" pitchFamily="34" charset="0"/>
              <a:buChar char="•"/>
            </a:pPr>
            <a:endParaRPr lang="en-US" dirty="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 am so proud to be a part of the organization and I hope you are too. Thank you for your membership and thank you for coming today. </a:t>
            </a:r>
            <a:r>
              <a:rPr lang="en-US" i="1" dirty="0"/>
              <a:t>If anyone</a:t>
            </a:r>
            <a:r>
              <a:rPr lang="en-US" i="1" baseline="0" dirty="0"/>
              <a:t> has any questions, It would be my pleasure to answer them. </a:t>
            </a:r>
            <a:endParaRPr lang="en-US" i="1" dirty="0"/>
          </a:p>
          <a:p>
            <a:pPr marL="174708" indent="-174708">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35713DA3-E543-4C36-9BA5-17CD49986A0E}" type="slidenum">
              <a:rPr lang="en-US" smtClean="0"/>
              <a:pPr/>
              <a:t>17</a:t>
            </a:fld>
            <a:endParaRPr lang="en-US"/>
          </a:p>
        </p:txBody>
      </p:sp>
    </p:spTree>
    <p:extLst>
      <p:ext uri="{BB962C8B-B14F-4D97-AF65-F5344CB8AC3E}">
        <p14:creationId xmlns:p14="http://schemas.microsoft.com/office/powerpoint/2010/main" val="282064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713DA3-E543-4C36-9BA5-17CD49986A0E}" type="slidenum">
              <a:rPr lang="en-US" smtClean="0"/>
              <a:pPr/>
              <a:t>19</a:t>
            </a:fld>
            <a:endParaRPr lang="en-US"/>
          </a:p>
        </p:txBody>
      </p:sp>
    </p:spTree>
    <p:extLst>
      <p:ext uri="{BB962C8B-B14F-4D97-AF65-F5344CB8AC3E}">
        <p14:creationId xmlns:p14="http://schemas.microsoft.com/office/powerpoint/2010/main" val="4125608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We are a network of successful REALTORS®, advancing women as business leaders in the industry and the communities we serve.</a:t>
            </a:r>
          </a:p>
          <a:p>
            <a:endParaRPr lang="en-US" dirty="0"/>
          </a:p>
        </p:txBody>
      </p:sp>
      <p:sp>
        <p:nvSpPr>
          <p:cNvPr id="4" name="Slide Number Placeholder 3"/>
          <p:cNvSpPr>
            <a:spLocks noGrp="1"/>
          </p:cNvSpPr>
          <p:nvPr>
            <p:ph type="sldNum" sz="quarter" idx="10"/>
          </p:nvPr>
        </p:nvSpPr>
        <p:spPr/>
        <p:txBody>
          <a:bodyPr/>
          <a:lstStyle/>
          <a:p>
            <a:fld id="{35713DA3-E543-4C36-9BA5-17CD49986A0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Women's Council of REALTORS</a:t>
            </a:r>
            <a:r>
              <a:rPr lang="en-US" sz="1200" baseline="30000" dirty="0"/>
              <a:t>®</a:t>
            </a:r>
            <a:r>
              <a:rPr lang="en-US" sz="1200" dirty="0"/>
              <a:t> is recognized as the voice for women in real estate, and the premier source for the development of leaders in the industry, organized real estate and beyond.</a:t>
            </a:r>
          </a:p>
          <a:p>
            <a:endParaRPr lang="en-US" dirty="0"/>
          </a:p>
        </p:txBody>
      </p:sp>
      <p:sp>
        <p:nvSpPr>
          <p:cNvPr id="4" name="Slide Number Placeholder 3"/>
          <p:cNvSpPr>
            <a:spLocks noGrp="1"/>
          </p:cNvSpPr>
          <p:nvPr>
            <p:ph type="sldNum" sz="quarter" idx="5"/>
          </p:nvPr>
        </p:nvSpPr>
        <p:spPr/>
        <p:txBody>
          <a:bodyPr/>
          <a:lstStyle/>
          <a:p>
            <a:fld id="{35713DA3-E543-4C36-9BA5-17CD49986A0E}" type="slidenum">
              <a:rPr lang="en-US" smtClean="0"/>
              <a:pPr/>
              <a:t>3</a:t>
            </a:fld>
            <a:endParaRPr lang="en-US"/>
          </a:p>
        </p:txBody>
      </p:sp>
    </p:spTree>
    <p:extLst>
      <p:ext uri="{BB962C8B-B14F-4D97-AF65-F5344CB8AC3E}">
        <p14:creationId xmlns:p14="http://schemas.microsoft.com/office/powerpoint/2010/main" val="1851557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 would now like to take a moment to introduce our 2019 Board of Directors. </a:t>
            </a:r>
            <a:endParaRPr lang="en-US" baseline="0" dirty="0"/>
          </a:p>
          <a:p>
            <a:endParaRPr lang="en-US" dirty="0"/>
          </a:p>
          <a:p>
            <a:endParaRPr lang="en-US" baseline="0" dirty="0"/>
          </a:p>
          <a:p>
            <a:r>
              <a:rPr lang="en-US" baseline="0" dirty="0"/>
              <a:t>In addition I would like to present our 2020 Board of Directors; </a:t>
            </a:r>
            <a:endParaRPr lang="en-US" dirty="0"/>
          </a:p>
        </p:txBody>
      </p:sp>
      <p:sp>
        <p:nvSpPr>
          <p:cNvPr id="4" name="Slide Number Placeholder 3"/>
          <p:cNvSpPr>
            <a:spLocks noGrp="1"/>
          </p:cNvSpPr>
          <p:nvPr>
            <p:ph type="sldNum" sz="quarter" idx="10"/>
          </p:nvPr>
        </p:nvSpPr>
        <p:spPr/>
        <p:txBody>
          <a:bodyPr/>
          <a:lstStyle/>
          <a:p>
            <a:fld id="{35713DA3-E543-4C36-9BA5-17CD49986A0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Most of what I want to talk about today is forward-looking. But to know where we’re going, it’s good to know where we’ve come from.</a:t>
            </a:r>
            <a:br>
              <a:rPr lang="en-US" dirty="0"/>
            </a:br>
            <a:endParaRPr lang="en-US" dirty="0"/>
          </a:p>
          <a:p>
            <a:pPr marL="174708" indent="-174708">
              <a:buFont typeface="Arial" panose="020B0604020202020204" pitchFamily="34" charset="0"/>
              <a:buChar char="•"/>
            </a:pPr>
            <a:r>
              <a:rPr lang="en-US" dirty="0"/>
              <a:t>You belong to an organization steeped in heritage and history. </a:t>
            </a:r>
            <a:r>
              <a:rPr lang="en-US" baseline="0" dirty="0"/>
              <a:t>(who can tell me what year WCR was founded?), that’s right!</a:t>
            </a:r>
            <a:r>
              <a:rPr lang="en-US" dirty="0"/>
              <a:t> The Women’s Council was founded more than 80 years ago, in 1938 – only 30 years after NAR was founded.  We are the oldest established affiliate of NAR in existence today.</a:t>
            </a:r>
            <a:br>
              <a:rPr lang="en-US" dirty="0"/>
            </a:br>
            <a:endParaRPr lang="en-US" dirty="0"/>
          </a:p>
          <a:p>
            <a:pPr marL="174708" indent="-174708">
              <a:buFont typeface="Arial" panose="020B0604020202020204" pitchFamily="34" charset="0"/>
              <a:buChar char="•"/>
            </a:pPr>
            <a:r>
              <a:rPr lang="en-US" dirty="0"/>
              <a:t>In the late 1930s women had been drawn into real estate to fill gaps left by men drafted into military service. The industry was then dominated by men – including those affiliated with the National Association of Real Estate Boards – the former name of NAR.</a:t>
            </a:r>
            <a:br>
              <a:rPr lang="en-US" dirty="0"/>
            </a:br>
            <a:endParaRPr lang="en-US" dirty="0"/>
          </a:p>
          <a:p>
            <a:pPr marL="174708" indent="-174708">
              <a:buFont typeface="Arial" panose="020B0604020202020204" pitchFamily="34" charset="0"/>
              <a:buChar char="•"/>
            </a:pPr>
            <a:r>
              <a:rPr lang="en-US" dirty="0"/>
              <a:t>The Women’s Council was founded, in part, because some local boards barred membership for women – even as late as 1950. Early women leaders in the industry began establishing local Councils around the US where women REALTORS</a:t>
            </a:r>
            <a:r>
              <a:rPr lang="en-US" dirty="0">
                <a:sym typeface="Segoe UI Emoji" panose="020B0502040204020203" pitchFamily="34" charset="0"/>
              </a:rPr>
              <a:t>®</a:t>
            </a:r>
            <a:r>
              <a:rPr lang="en-US" dirty="0"/>
              <a:t> could network with colleagues, share leads, business tips and enjoy the camaraderie and support of a women’s business network. </a:t>
            </a:r>
          </a:p>
        </p:txBody>
      </p:sp>
      <p:sp>
        <p:nvSpPr>
          <p:cNvPr id="4" name="Slide Number Placeholder 3"/>
          <p:cNvSpPr>
            <a:spLocks noGrp="1"/>
          </p:cNvSpPr>
          <p:nvPr>
            <p:ph type="sldNum" sz="quarter" idx="10"/>
          </p:nvPr>
        </p:nvSpPr>
        <p:spPr/>
        <p:txBody>
          <a:bodyPr/>
          <a:lstStyle/>
          <a:p>
            <a:fld id="{35713DA3-E543-4C36-9BA5-17CD49986A0E}" type="slidenum">
              <a:rPr lang="en-US" smtClean="0"/>
              <a:pPr/>
              <a:t>6</a:t>
            </a:fld>
            <a:endParaRPr lang="en-US"/>
          </a:p>
        </p:txBody>
      </p:sp>
    </p:spTree>
    <p:extLst>
      <p:ext uri="{BB962C8B-B14F-4D97-AF65-F5344CB8AC3E}">
        <p14:creationId xmlns:p14="http://schemas.microsoft.com/office/powerpoint/2010/main" val="605858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spcBef>
                <a:spcPts val="611"/>
              </a:spcBef>
              <a:spcAft>
                <a:spcPts val="611"/>
              </a:spcAft>
              <a:buFont typeface="Arial" panose="020B0604020202020204" pitchFamily="34" charset="0"/>
              <a:buChar char="•"/>
            </a:pPr>
            <a:r>
              <a:rPr lang="en-US" sz="1100" dirty="0"/>
              <a:t>The world has changed. Today, women represent the majority (62%) of NAR members.</a:t>
            </a:r>
          </a:p>
          <a:p>
            <a:pPr marL="174708" indent="-174708">
              <a:spcBef>
                <a:spcPts val="611"/>
              </a:spcBef>
              <a:spcAft>
                <a:spcPts val="611"/>
              </a:spcAft>
              <a:buFont typeface="Arial" panose="020B0604020202020204" pitchFamily="34" charset="0"/>
              <a:buNone/>
            </a:pPr>
            <a:endParaRPr lang="en-US" sz="1100" dirty="0"/>
          </a:p>
          <a:p>
            <a:pPr marL="174708" indent="-174708">
              <a:spcBef>
                <a:spcPts val="611"/>
              </a:spcBef>
              <a:spcAft>
                <a:spcPts val="611"/>
              </a:spcAft>
              <a:buFont typeface="Arial" panose="020B0604020202020204" pitchFamily="34" charset="0"/>
              <a:buChar char="•"/>
            </a:pPr>
            <a:r>
              <a:rPr lang="en-US" sz="1100" dirty="0"/>
              <a:t>Economic and social barriers for women in this industry have largely been erased, but the Women’s Council of REALTORS</a:t>
            </a:r>
            <a:r>
              <a:rPr lang="en-US" sz="1100" dirty="0">
                <a:sym typeface="Segoe UI Emoji" panose="020B0502040204020203" pitchFamily="34" charset="0"/>
              </a:rPr>
              <a:t>®</a:t>
            </a:r>
            <a:r>
              <a:rPr lang="en-US" sz="1100" dirty="0"/>
              <a:t> remains a dynamic and evolving organization at all levels.  Council events are designed to provide cutting edge education and networking programs to build your business leadership.</a:t>
            </a:r>
          </a:p>
          <a:p>
            <a:pPr marL="174708" indent="-174708">
              <a:spcBef>
                <a:spcPts val="611"/>
              </a:spcBef>
              <a:spcAft>
                <a:spcPts val="611"/>
              </a:spcAft>
              <a:buFont typeface="Arial" panose="020B0604020202020204" pitchFamily="34" charset="0"/>
              <a:buNone/>
            </a:pPr>
            <a:r>
              <a:rPr lang="en-US" sz="1100" dirty="0"/>
              <a:t> </a:t>
            </a:r>
          </a:p>
          <a:p>
            <a:pPr marL="174708" indent="-174708">
              <a:spcBef>
                <a:spcPts val="611"/>
              </a:spcBef>
              <a:spcAft>
                <a:spcPts val="611"/>
              </a:spcAft>
              <a:buFont typeface="Arial" panose="020B0604020202020204" pitchFamily="34" charset="0"/>
              <a:buChar char="•"/>
            </a:pPr>
            <a:r>
              <a:rPr lang="en-US" sz="1100" dirty="0"/>
              <a:t>It is the pre-eminent business leadership affiliate of the NAR and the 12</a:t>
            </a:r>
            <a:r>
              <a:rPr lang="en-US" sz="1100" baseline="30000" dirty="0"/>
              <a:t>th</a:t>
            </a:r>
            <a:r>
              <a:rPr lang="en-US" sz="1100" dirty="0"/>
              <a:t> largest women’s professional association in the US.</a:t>
            </a:r>
          </a:p>
          <a:p>
            <a:pPr marL="174708" indent="-174708">
              <a:spcBef>
                <a:spcPts val="611"/>
              </a:spcBef>
              <a:spcAft>
                <a:spcPts val="611"/>
              </a:spcAft>
              <a:buFont typeface="Arial" panose="020B0604020202020204" pitchFamily="34" charset="0"/>
              <a:buNone/>
            </a:pPr>
            <a:endParaRPr lang="en-US" sz="1100" dirty="0"/>
          </a:p>
          <a:p>
            <a:pPr marL="174708" indent="-174708">
              <a:spcBef>
                <a:spcPts val="611"/>
              </a:spcBef>
              <a:spcAft>
                <a:spcPts val="611"/>
              </a:spcAft>
              <a:buFont typeface="Arial" panose="020B0604020202020204" pitchFamily="34" charset="0"/>
              <a:buChar char="•"/>
            </a:pPr>
            <a:r>
              <a:rPr lang="en-US" sz="1100" dirty="0"/>
              <a:t>We have over 11,000 members in over 250 Networks. These groups organize some 1,500 events and programs every year. Our group has the strongest local network  infrastructure of any NAR affiliate and most are closely aligned with the activities of local REALTOR® boards.  In fact, WCR</a:t>
            </a:r>
            <a:r>
              <a:rPr lang="en-US" sz="1100" baseline="0" dirty="0"/>
              <a:t> National </a:t>
            </a:r>
            <a:r>
              <a:rPr lang="en-US" sz="1100" dirty="0"/>
              <a:t>are headquartered right inside the NAR building in Chicago and are a proud and loyal affiliate.</a:t>
            </a:r>
          </a:p>
          <a:p>
            <a:pPr marL="174708" indent="-174708">
              <a:spcBef>
                <a:spcPts val="611"/>
              </a:spcBef>
              <a:spcAft>
                <a:spcPts val="611"/>
              </a:spcAft>
              <a:buFont typeface="Arial" panose="020B0604020202020204" pitchFamily="34" charset="0"/>
              <a:buNone/>
            </a:pPr>
            <a:endParaRPr lang="en-US" sz="1100" dirty="0"/>
          </a:p>
          <a:p>
            <a:pPr marL="174708" indent="-174708">
              <a:spcBef>
                <a:spcPts val="611"/>
              </a:spcBef>
              <a:spcAft>
                <a:spcPts val="611"/>
              </a:spcAft>
              <a:buFont typeface="Arial" panose="020B0604020202020204" pitchFamily="34" charset="0"/>
              <a:buChar char="•"/>
            </a:pPr>
            <a:r>
              <a:rPr lang="en-US" sz="1100" dirty="0"/>
              <a:t>While branded as a women’s organization, men are welcome and comprise 10% of the membership. Many men serve in local and state leadership roles.  </a:t>
            </a:r>
          </a:p>
          <a:p>
            <a:pPr marL="174708" indent="-174708">
              <a:spcBef>
                <a:spcPts val="611"/>
              </a:spcBef>
              <a:spcAft>
                <a:spcPts val="611"/>
              </a:spcAft>
              <a:buFont typeface="Arial" panose="020B0604020202020204" pitchFamily="34" charset="0"/>
              <a:buNone/>
            </a:pPr>
            <a:endParaRPr lang="en-US" sz="1100" dirty="0"/>
          </a:p>
          <a:p>
            <a:pPr marL="174708" indent="-174708">
              <a:spcBef>
                <a:spcPts val="611"/>
              </a:spcBef>
              <a:spcAft>
                <a:spcPts val="611"/>
              </a:spcAft>
              <a:buFont typeface="Arial" panose="020B0604020202020204" pitchFamily="34" charset="0"/>
              <a:buChar char="•"/>
            </a:pPr>
            <a:r>
              <a:rPr lang="en-US" sz="1100" dirty="0"/>
              <a:t>As our membership grows, the Council strives to broaden its base and appeal to members of other industry groups. We work to develop young business leaders and to evolve with today’s membership and business needs.  </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5713DA3-E543-4C36-9BA5-17CD49986A0E}" type="slidenum">
              <a:rPr lang="en-US" smtClean="0"/>
              <a:pPr/>
              <a:t>7</a:t>
            </a:fld>
            <a:endParaRPr lang="en-US"/>
          </a:p>
        </p:txBody>
      </p:sp>
    </p:spTree>
    <p:extLst>
      <p:ext uri="{BB962C8B-B14F-4D97-AF65-F5344CB8AC3E}">
        <p14:creationId xmlns:p14="http://schemas.microsoft.com/office/powerpoint/2010/main" val="1739537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spcBef>
                <a:spcPts val="611"/>
              </a:spcBef>
              <a:buFont typeface="Arial" panose="020B0604020202020204" pitchFamily="34" charset="0"/>
              <a:buChar char="•"/>
            </a:pPr>
            <a:r>
              <a:rPr lang="en-US" sz="1100" dirty="0"/>
              <a:t>While the Women’s Council has come a long way from its origins, there is still a disproportionate number of business women in key leadership positions in both the private sector and association sector.  </a:t>
            </a:r>
          </a:p>
          <a:p>
            <a:pPr marL="174708" indent="-174708">
              <a:spcBef>
                <a:spcPts val="611"/>
              </a:spcBef>
              <a:buFont typeface="Arial" panose="020B0604020202020204" pitchFamily="34" charset="0"/>
              <a:buChar char="•"/>
            </a:pPr>
            <a:r>
              <a:rPr lang="en-US" sz="1100" dirty="0"/>
              <a:t>In the 110-year history of NAR’s national presidents, only seven (7) have been women.  Top real estate firms have few key leadership posts filled by women.</a:t>
            </a:r>
          </a:p>
          <a:p>
            <a:pPr marL="174708" indent="-174708">
              <a:spcBef>
                <a:spcPts val="611"/>
              </a:spcBef>
              <a:buFont typeface="Arial" panose="020B0604020202020204" pitchFamily="34" charset="0"/>
              <a:buChar char="•"/>
            </a:pPr>
            <a:r>
              <a:rPr lang="en-US" sz="1100" dirty="0"/>
              <a:t>In this context, the Women’s Council continues its altruistic goal of developing business leaders, with a strong emphasis on women.</a:t>
            </a:r>
          </a:p>
          <a:p>
            <a:pPr marL="174708" indent="-174708">
              <a:spcBef>
                <a:spcPts val="611"/>
              </a:spcBef>
              <a:buFont typeface="Arial" panose="020B0604020202020204" pitchFamily="34" charset="0"/>
              <a:buChar char="•"/>
            </a:pPr>
            <a:r>
              <a:rPr lang="en-US" sz="1100" dirty="0"/>
              <a:t>Membership in the Women’s Council of REALTORS</a:t>
            </a:r>
            <a:r>
              <a:rPr lang="en-US" sz="1100" dirty="0">
                <a:sym typeface="Segoe UI Emoji" panose="020B0502040204020203" pitchFamily="34" charset="0"/>
              </a:rPr>
              <a:t>®</a:t>
            </a:r>
            <a:r>
              <a:rPr lang="en-US" sz="1100" dirty="0"/>
              <a:t> is hands-on and experiential.  This is a place where busy REALTORS® take on leadership roles and get practical experience and build skills in consensus building, running a meeting or an event, public speaking, teambuilding, and motivating colleagues.  </a:t>
            </a:r>
          </a:p>
          <a:p>
            <a:pPr marL="174708" indent="-174708">
              <a:spcBef>
                <a:spcPts val="611"/>
              </a:spcBef>
              <a:buFont typeface="Arial" panose="020B0604020202020204" pitchFamily="34" charset="0"/>
              <a:buChar char="•"/>
            </a:pPr>
            <a:r>
              <a:rPr lang="en-US" sz="1100" dirty="0"/>
              <a:t>We think we’re doing something right. While Council members represent only 1% of NAR’s total membership, we currently hold 23% of the NAR committee positions.</a:t>
            </a:r>
          </a:p>
          <a:p>
            <a:pPr marL="174708" indent="-174708">
              <a:spcBef>
                <a:spcPts val="611"/>
              </a:spcBef>
              <a:buFont typeface="Arial" panose="020B0604020202020204" pitchFamily="34" charset="0"/>
              <a:buChar char="•"/>
            </a:pPr>
            <a:r>
              <a:rPr lang="en-US" sz="1100" dirty="0"/>
              <a:t>The information on the slide give you more insight into the role our members play in the industry</a:t>
            </a:r>
            <a:r>
              <a:rPr lang="en-US" sz="1100" i="1" dirty="0"/>
              <a:t>. [Review key points on slide.]</a:t>
            </a:r>
            <a:endParaRPr lang="en-US" sz="1100" dirty="0"/>
          </a:p>
          <a:p>
            <a:pPr marL="174708" indent="-174708">
              <a:spcBef>
                <a:spcPts val="611"/>
              </a:spcBef>
              <a:buFont typeface="Arial" panose="020B0604020202020204" pitchFamily="34" charset="0"/>
              <a:buChar char="•"/>
            </a:pPr>
            <a:r>
              <a:rPr lang="en-US" sz="1100" dirty="0"/>
              <a:t>Many Women’s Council members go on to assume local government positions and fill key corporate positions. And leadership in the Women’s Council is often a stepping stone into leadership roles within the larger REALTOR® organization. To</a:t>
            </a:r>
            <a:r>
              <a:rPr lang="en-US" sz="1100" baseline="0" dirty="0"/>
              <a:t> give you an Example, our very own WCR state past president Sherry Meadows, is currently running for First Vice President of NAR. </a:t>
            </a:r>
            <a:endParaRPr lang="en-US" sz="1100" dirty="0"/>
          </a:p>
          <a:p>
            <a:endParaRPr lang="en-US" dirty="0"/>
          </a:p>
        </p:txBody>
      </p:sp>
      <p:sp>
        <p:nvSpPr>
          <p:cNvPr id="4" name="Slide Number Placeholder 3"/>
          <p:cNvSpPr>
            <a:spLocks noGrp="1"/>
          </p:cNvSpPr>
          <p:nvPr>
            <p:ph type="sldNum" sz="quarter" idx="10"/>
          </p:nvPr>
        </p:nvSpPr>
        <p:spPr/>
        <p:txBody>
          <a:bodyPr/>
          <a:lstStyle/>
          <a:p>
            <a:fld id="{35713DA3-E543-4C36-9BA5-17CD49986A0E}" type="slidenum">
              <a:rPr lang="en-US" smtClean="0"/>
              <a:pPr/>
              <a:t>8</a:t>
            </a:fld>
            <a:endParaRPr lang="en-US"/>
          </a:p>
        </p:txBody>
      </p:sp>
    </p:spTree>
    <p:extLst>
      <p:ext uri="{BB962C8B-B14F-4D97-AF65-F5344CB8AC3E}">
        <p14:creationId xmlns:p14="http://schemas.microsoft.com/office/powerpoint/2010/main" val="489813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Being a member of Women’s Council generates business – plain and simple.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Data from our Fall 2018 Member Survey proves this out</a:t>
            </a:r>
            <a:r>
              <a:rPr lang="en-US" baseline="0" dirty="0"/>
              <a:t>. </a:t>
            </a:r>
            <a:r>
              <a:rPr lang="en-US" dirty="0"/>
              <a:t>The average income of a Women’s Council member is $114,000.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To compare it to all residential REALTORS</a:t>
            </a:r>
            <a:r>
              <a:rPr lang="en-US" dirty="0">
                <a:sym typeface="Segoe UI Emoji" panose="020B0502040204020203" pitchFamily="34" charset="0"/>
              </a:rPr>
              <a:t>®</a:t>
            </a:r>
            <a:r>
              <a:rPr lang="en-US" dirty="0"/>
              <a:t> we must look at the “median” income.*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Women’s Council members make more than $33,000 per year MORE than does the typical REALTOR</a:t>
            </a:r>
            <a:r>
              <a:rPr lang="en-US" dirty="0">
                <a:sym typeface="Segoe UI Emoji" panose="020B0502040204020203" pitchFamily="34" charset="0"/>
              </a:rPr>
              <a:t>®</a:t>
            </a:r>
            <a:r>
              <a:rPr lang="en-US" dirty="0"/>
              <a:t>, defined by NAR.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We also know the average member has 4 transactions per month. While averages are affected by those with a very, very high number of transactions and those with no transactions, almost 30% of our members report earning income from two transactions per month.</a:t>
            </a:r>
          </a:p>
          <a:p>
            <a:pPr marL="174708" indent="-174708">
              <a:buFont typeface="Arial" panose="020B0604020202020204" pitchFamily="34" charset="0"/>
              <a:buChar char="•"/>
            </a:pPr>
            <a:endParaRPr lang="en-US" dirty="0"/>
          </a:p>
          <a:p>
            <a:r>
              <a:rPr lang="en-US" dirty="0"/>
              <a:t> </a:t>
            </a:r>
          </a:p>
          <a:p>
            <a:r>
              <a:rPr lang="en-US" b="1" i="1" u="sng" dirty="0"/>
              <a:t>*Note to presenter</a:t>
            </a:r>
            <a:r>
              <a:rPr lang="en-US" i="1" dirty="0"/>
              <a:t>: The “Median” income is the point at which 50% of the total group make more and 50% makes less. NAR reports only median income so to compare we must use the median for Women’s Council members.</a:t>
            </a:r>
            <a:endParaRPr lang="en-US" dirty="0"/>
          </a:p>
          <a:p>
            <a:endParaRPr lang="en-US" dirty="0"/>
          </a:p>
        </p:txBody>
      </p:sp>
      <p:sp>
        <p:nvSpPr>
          <p:cNvPr id="4" name="Slide Number Placeholder 3"/>
          <p:cNvSpPr>
            <a:spLocks noGrp="1"/>
          </p:cNvSpPr>
          <p:nvPr>
            <p:ph type="sldNum" sz="quarter" idx="10"/>
          </p:nvPr>
        </p:nvSpPr>
        <p:spPr/>
        <p:txBody>
          <a:bodyPr/>
          <a:lstStyle/>
          <a:p>
            <a:fld id="{35713DA3-E543-4C36-9BA5-17CD49986A0E}" type="slidenum">
              <a:rPr lang="en-US" smtClean="0"/>
              <a:pPr/>
              <a:t>9</a:t>
            </a:fld>
            <a:endParaRPr lang="en-US"/>
          </a:p>
        </p:txBody>
      </p:sp>
    </p:spTree>
    <p:extLst>
      <p:ext uri="{BB962C8B-B14F-4D97-AF65-F5344CB8AC3E}">
        <p14:creationId xmlns:p14="http://schemas.microsoft.com/office/powerpoint/2010/main" val="2388495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Half of our members’ business stems from referrals, including from clients, friends and other REALTORS</a:t>
            </a:r>
            <a:r>
              <a:rPr lang="en-US" dirty="0">
                <a:sym typeface="Segoe UI Emoji" panose="020B0502040204020203" pitchFamily="34" charset="0"/>
              </a:rPr>
              <a:t>®</a:t>
            </a:r>
            <a:r>
              <a:rPr lang="en-US" dirty="0"/>
              <a:t>.</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The Women’s Council is an important source of business referrals.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This referral activity means money in your pocket. On average, referral activity in 2018 resulted in $13,217 in paid commissions, per member, a strong return on investment for your dues! </a:t>
            </a:r>
          </a:p>
          <a:p>
            <a:pPr marL="174708" indent="-174708">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35713DA3-E543-4C36-9BA5-17CD49986A0E}" type="slidenum">
              <a:rPr lang="en-US" smtClean="0"/>
              <a:pPr/>
              <a:t>10</a:t>
            </a:fld>
            <a:endParaRPr lang="en-US"/>
          </a:p>
        </p:txBody>
      </p:sp>
    </p:spTree>
    <p:extLst>
      <p:ext uri="{BB962C8B-B14F-4D97-AF65-F5344CB8AC3E}">
        <p14:creationId xmlns:p14="http://schemas.microsoft.com/office/powerpoint/2010/main" val="1060460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0A5C500C-642A-4F3B-8C67-FCDCE58026A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A5C500C-642A-4F3B-8C67-FCDCE58026A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A5C500C-642A-4F3B-8C67-FCDCE58026A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A5C500C-642A-4F3B-8C67-FCDCE58026A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0A5C500C-642A-4F3B-8C67-FCDCE58026A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0A5C500C-642A-4F3B-8C67-FCDCE58026A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0A5C500C-642A-4F3B-8C67-FCDCE58026A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A5C500C-642A-4F3B-8C67-FCDCE58026A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A5C500C-642A-4F3B-8C67-FCDCE58026A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A5C500C-642A-4F3B-8C67-FCDCE58026AD}"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0A5C500C-642A-4F3B-8C67-FCDCE58026A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67000" y="274638"/>
            <a:ext cx="54102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8458200" y="0"/>
            <a:ext cx="68580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0A5C500C-642A-4F3B-8C67-FCDCE58026AD}" type="slidenum">
              <a:rPr lang="en-US" smtClean="0"/>
              <a:pPr/>
              <a:t>‹#›</a:t>
            </a:fld>
            <a:endParaRPr lang="en-US"/>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424543" y="457200"/>
            <a:ext cx="2074183" cy="640080"/>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hf hdr="0" ftr="0" dt="0"/>
  <p:txStyles>
    <p:titleStyle>
      <a:lvl1pPr algn="r" defTabSz="914400" rtl="0" eaLnBrk="1" latinLnBrk="0" hangingPunct="1">
        <a:spcBef>
          <a:spcPct val="0"/>
        </a:spcBef>
        <a:buNone/>
        <a:defRPr sz="3600" kern="1200" cap="none" spc="-100" baseline="0">
          <a:ln>
            <a:noFill/>
          </a:ln>
          <a:solidFill>
            <a:schemeClr val="tx2"/>
          </a:solidFill>
          <a:effectLst/>
          <a:latin typeface="+mn-lt"/>
          <a:ea typeface="Tahoma" panose="020B0604030504040204" pitchFamily="34" charset="0"/>
          <a:cs typeface="Tahoma" panose="020B0604030504040204" pitchFamily="34" charset="0"/>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wcr.savingcenter.ne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600200"/>
            <a:ext cx="7543800" cy="2593975"/>
          </a:xfrm>
        </p:spPr>
        <p:txBody>
          <a:bodyPr/>
          <a:lstStyle/>
          <a:p>
            <a:r>
              <a:rPr lang="en-US" sz="6000" dirty="0"/>
              <a:t>The Women’s Council </a:t>
            </a:r>
            <a:br>
              <a:rPr lang="en-US" sz="6000" dirty="0"/>
            </a:br>
            <a:r>
              <a:rPr lang="en-US" sz="6000" dirty="0"/>
              <a:t>of REALTORS®  </a:t>
            </a:r>
            <a:br>
              <a:rPr lang="en-US" sz="6000" dirty="0"/>
            </a:br>
            <a:r>
              <a:rPr lang="en-US" sz="6000" dirty="0"/>
              <a:t>and You!   </a:t>
            </a:r>
          </a:p>
        </p:txBody>
      </p:sp>
      <p:sp>
        <p:nvSpPr>
          <p:cNvPr id="3" name="Subtitle 2"/>
          <p:cNvSpPr>
            <a:spLocks noGrp="1"/>
          </p:cNvSpPr>
          <p:nvPr>
            <p:ph type="subTitle" idx="1"/>
          </p:nvPr>
        </p:nvSpPr>
        <p:spPr>
          <a:xfrm>
            <a:off x="647700" y="4171950"/>
            <a:ext cx="3886200" cy="1543050"/>
          </a:xfrm>
        </p:spPr>
        <p:txBody>
          <a:bodyPr>
            <a:noAutofit/>
          </a:bodyPr>
          <a:lstStyle/>
          <a:p>
            <a:pPr algn="l"/>
            <a:r>
              <a:rPr lang="en-US" sz="2800" dirty="0">
                <a:solidFill>
                  <a:schemeClr val="tx1"/>
                </a:solidFill>
              </a:rPr>
              <a:t>Get to know your Women’s Council and where it can take you.</a:t>
            </a:r>
          </a:p>
        </p:txBody>
      </p:sp>
    </p:spTree>
    <p:extLst>
      <p:ext uri="{BB962C8B-B14F-4D97-AF65-F5344CB8AC3E}">
        <p14:creationId xmlns:p14="http://schemas.microsoft.com/office/powerpoint/2010/main" val="66137456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Referrals</a:t>
            </a:r>
          </a:p>
        </p:txBody>
      </p:sp>
      <p:sp>
        <p:nvSpPr>
          <p:cNvPr id="4" name="Slide Number Placeholder 3"/>
          <p:cNvSpPr>
            <a:spLocks noGrp="1"/>
          </p:cNvSpPr>
          <p:nvPr>
            <p:ph type="sldNum" sz="quarter" idx="12"/>
          </p:nvPr>
        </p:nvSpPr>
        <p:spPr/>
        <p:txBody>
          <a:bodyPr/>
          <a:lstStyle/>
          <a:p>
            <a:fld id="{0A5C500C-642A-4F3B-8C67-FCDCE58026AD}" type="slidenum">
              <a:rPr lang="en-US" smtClean="0"/>
              <a:pPr/>
              <a:t>10</a:t>
            </a:fld>
            <a:endParaRPr lang="en-US"/>
          </a:p>
        </p:txBody>
      </p:sp>
      <p:pic>
        <p:nvPicPr>
          <p:cNvPr id="7" name="Content Placeholder 6"/>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b="15873"/>
          <a:stretch/>
        </p:blipFill>
        <p:spPr>
          <a:xfrm>
            <a:off x="533400" y="1219200"/>
            <a:ext cx="7487666" cy="53339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1465731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Referrals</a:t>
            </a:r>
          </a:p>
        </p:txBody>
      </p:sp>
      <p:sp>
        <p:nvSpPr>
          <p:cNvPr id="4" name="Slide Number Placeholder 3"/>
          <p:cNvSpPr>
            <a:spLocks noGrp="1"/>
          </p:cNvSpPr>
          <p:nvPr>
            <p:ph type="sldNum" sz="quarter" idx="12"/>
          </p:nvPr>
        </p:nvSpPr>
        <p:spPr/>
        <p:txBody>
          <a:bodyPr/>
          <a:lstStyle/>
          <a:p>
            <a:fld id="{0A5C500C-642A-4F3B-8C67-FCDCE58026AD}" type="slidenum">
              <a:rPr lang="en-US" smtClean="0"/>
              <a:pPr/>
              <a:t>11</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90600" y="1798547"/>
            <a:ext cx="6876526" cy="38504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2551867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Member Benefits</a:t>
            </a:r>
          </a:p>
        </p:txBody>
      </p:sp>
      <p:sp>
        <p:nvSpPr>
          <p:cNvPr id="4" name="Slide Number Placeholder 3"/>
          <p:cNvSpPr>
            <a:spLocks noGrp="1"/>
          </p:cNvSpPr>
          <p:nvPr>
            <p:ph type="sldNum" sz="quarter" idx="12"/>
          </p:nvPr>
        </p:nvSpPr>
        <p:spPr/>
        <p:txBody>
          <a:bodyPr/>
          <a:lstStyle/>
          <a:p>
            <a:fld id="{0A5C500C-642A-4F3B-8C67-FCDCE58026AD}" type="slidenum">
              <a:rPr lang="en-US" smtClean="0"/>
              <a:pPr/>
              <a:t>12</a:t>
            </a:fld>
            <a:endParaRPr lang="en-US"/>
          </a:p>
        </p:txBody>
      </p:sp>
      <p:sp>
        <p:nvSpPr>
          <p:cNvPr id="6" name="TextBox 5"/>
          <p:cNvSpPr txBox="1"/>
          <p:nvPr/>
        </p:nvSpPr>
        <p:spPr>
          <a:xfrm>
            <a:off x="3429000" y="5943600"/>
            <a:ext cx="2590800" cy="523220"/>
          </a:xfrm>
          <a:prstGeom prst="rect">
            <a:avLst/>
          </a:prstGeom>
          <a:noFill/>
        </p:spPr>
        <p:txBody>
          <a:bodyPr wrap="square" rtlCol="0">
            <a:spAutoFit/>
          </a:bodyPr>
          <a:lstStyle/>
          <a:p>
            <a:r>
              <a:rPr lang="en-US" sz="2800" dirty="0">
                <a:solidFill>
                  <a:schemeClr val="tx2"/>
                </a:solidFill>
              </a:rPr>
              <a:t>www.wcr.org</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p:blipFill>
        <p:spPr>
          <a:xfrm>
            <a:off x="381000" y="1524000"/>
            <a:ext cx="7467600" cy="4419600"/>
          </a:xfrm>
          <a:prstGeom prst="rect">
            <a:avLst/>
          </a:prstGeom>
        </p:spPr>
      </p:pic>
    </p:spTree>
    <p:extLst>
      <p:ext uri="{BB962C8B-B14F-4D97-AF65-F5344CB8AC3E}">
        <p14:creationId xmlns:p14="http://schemas.microsoft.com/office/powerpoint/2010/main" val="202725547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292259" y="1371600"/>
            <a:ext cx="3886201" cy="3490119"/>
          </a:xfrm>
          <a:prstGeom prst="rect">
            <a:avLst/>
          </a:prstGeom>
          <a:noFill/>
          <a:ln w="38100" cap="sq">
            <a:solidFill>
              <a:srgbClr val="000000"/>
            </a:solidFill>
            <a:miter lim="800000"/>
            <a:headEnd/>
            <a:tailEnd/>
          </a:ln>
          <a:effectLst>
            <a:outerShdw blurRad="50800"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2667000" y="274638"/>
            <a:ext cx="5410200" cy="868362"/>
          </a:xfrm>
          <a:prstGeom prst="rect">
            <a:avLst/>
          </a:prstGeom>
        </p:spPr>
        <p:txBody>
          <a:bodyPr vert="horz" lIns="91440" tIns="45720" rIns="91440" bIns="45720" rtlCol="0" anchor="b">
            <a:noAutofit/>
          </a:bodyPr>
          <a:lstStyle>
            <a:lvl1pPr algn="r" defTabSz="914400" rtl="0" eaLnBrk="1" latinLnBrk="0" hangingPunct="1">
              <a:spcBef>
                <a:spcPct val="0"/>
              </a:spcBef>
              <a:buNone/>
              <a:defRPr sz="6600" kern="1200" cap="none" spc="-100" baseline="0">
                <a:ln>
                  <a:noFill/>
                </a:ln>
                <a:solidFill>
                  <a:schemeClr val="tx2"/>
                </a:solidFill>
                <a:effectLst/>
                <a:latin typeface="+mn-lt"/>
                <a:ea typeface="Tahoma" panose="020B0604030504040204" pitchFamily="34" charset="0"/>
                <a:cs typeface="Tahoma" panose="020B0604030504040204" pitchFamily="34" charset="0"/>
              </a:defRPr>
            </a:lvl1pPr>
          </a:lstStyle>
          <a:p>
            <a:r>
              <a:rPr lang="en-US" sz="3200" dirty="0"/>
              <a:t>Online Outlet Mall</a:t>
            </a:r>
          </a:p>
        </p:txBody>
      </p:sp>
      <p:sp>
        <p:nvSpPr>
          <p:cNvPr id="5" name="Slide Number Placeholder 3"/>
          <p:cNvSpPr>
            <a:spLocks noGrp="1"/>
          </p:cNvSpPr>
          <p:nvPr>
            <p:ph type="sldNum" sz="quarter" idx="12"/>
          </p:nvPr>
        </p:nvSpPr>
        <p:spPr>
          <a:xfrm>
            <a:off x="8531788" y="5648960"/>
            <a:ext cx="548640" cy="396240"/>
          </a:xfrm>
        </p:spPr>
        <p:txBody>
          <a:bodyPr/>
          <a:lstStyle/>
          <a:p>
            <a:fld id="{0A5C500C-642A-4F3B-8C67-FCDCE58026AD}" type="slidenum">
              <a:rPr lang="en-US" smtClean="0"/>
              <a:pPr/>
              <a:t>13</a:t>
            </a:fld>
            <a:endParaRPr lang="en-US" dirty="0"/>
          </a:p>
        </p:txBody>
      </p:sp>
      <p:sp>
        <p:nvSpPr>
          <p:cNvPr id="6" name="TextBox 5">
            <a:hlinkClick r:id="rId4"/>
            <a:extLst>
              <a:ext uri="{FF2B5EF4-FFF2-40B4-BE49-F238E27FC236}">
                <a16:creationId xmlns:a16="http://schemas.microsoft.com/office/drawing/2014/main" id="{A85F0240-BC48-4CC0-BD0F-B3BD087FCC5F}"/>
              </a:ext>
            </a:extLst>
          </p:cNvPr>
          <p:cNvSpPr txBox="1"/>
          <p:nvPr/>
        </p:nvSpPr>
        <p:spPr>
          <a:xfrm>
            <a:off x="2035906" y="6008547"/>
            <a:ext cx="6041294" cy="523220"/>
          </a:xfrm>
          <a:prstGeom prst="rect">
            <a:avLst/>
          </a:prstGeom>
          <a:noFill/>
        </p:spPr>
        <p:txBody>
          <a:bodyPr wrap="square" rtlCol="0">
            <a:spAutoFit/>
          </a:bodyPr>
          <a:lstStyle/>
          <a:p>
            <a:r>
              <a:rPr lang="en-US" sz="2800" dirty="0">
                <a:solidFill>
                  <a:schemeClr val="tx2"/>
                </a:solidFill>
              </a:rPr>
              <a:t>https://wcr.savingcenter.net/</a:t>
            </a:r>
          </a:p>
        </p:txBody>
      </p:sp>
      <p:pic>
        <p:nvPicPr>
          <p:cNvPr id="8" name="Picture 7">
            <a:extLst>
              <a:ext uri="{FF2B5EF4-FFF2-40B4-BE49-F238E27FC236}">
                <a16:creationId xmlns:a16="http://schemas.microsoft.com/office/drawing/2014/main" id="{CD62C329-912C-499A-BB21-C7500479139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auto">
          <a:xfrm>
            <a:off x="4343400" y="2283076"/>
            <a:ext cx="3886201" cy="3308253"/>
          </a:xfrm>
          <a:prstGeom prst="rect">
            <a:avLst/>
          </a:prstGeom>
          <a:noFill/>
          <a:ln w="38100" cap="sq">
            <a:solidFill>
              <a:srgbClr val="000000"/>
            </a:solidFill>
            <a:miter lim="800000"/>
            <a:headEnd/>
            <a:tailEnd/>
          </a:ln>
          <a:effectLst>
            <a:outerShdw blurRad="50800"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1461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Media</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81000" y="1828800"/>
            <a:ext cx="7125694" cy="3057952"/>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0A5C500C-642A-4F3B-8C67-FCDCE58026AD}" type="slidenum">
              <a:rPr lang="en-US" smtClean="0"/>
              <a:pPr/>
              <a:t>14</a:t>
            </a:fld>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02767" y="3657600"/>
            <a:ext cx="3381375" cy="2933700"/>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5210" y="1261723"/>
            <a:ext cx="3848637" cy="847843"/>
          </a:xfrm>
          <a:prstGeom prst="roundRect">
            <a:avLst>
              <a:gd name="adj" fmla="val 8594"/>
            </a:avLst>
          </a:prstGeom>
          <a:solidFill>
            <a:srgbClr val="FFFFFF">
              <a:shade val="85000"/>
            </a:srgbClr>
          </a:solidFill>
          <a:ln>
            <a:noFill/>
          </a:ln>
          <a:effectLst>
            <a:outerShdw blurRad="50800" dist="38100" dir="5400000" algn="t" rotWithShape="0">
              <a:prstClr val="black">
                <a:alpha val="40000"/>
              </a:prstClr>
            </a:outerShdw>
            <a:reflection blurRad="12700" stA="38000" endPos="28000" dist="5000" dir="5400000" sy="-100000" algn="bl" rotWithShape="0"/>
          </a:effectLst>
        </p:spPr>
      </p:pic>
      <p:sp>
        <p:nvSpPr>
          <p:cNvPr id="7" name="TextBox 6"/>
          <p:cNvSpPr txBox="1"/>
          <p:nvPr/>
        </p:nvSpPr>
        <p:spPr>
          <a:xfrm>
            <a:off x="476650" y="5205577"/>
            <a:ext cx="1993279" cy="1015663"/>
          </a:xfrm>
          <a:prstGeom prst="rect">
            <a:avLst/>
          </a:prstGeom>
          <a:noFill/>
        </p:spPr>
        <p:txBody>
          <a:bodyPr wrap="square" rtlCol="0">
            <a:spAutoFit/>
          </a:bodyPr>
          <a:lstStyle/>
          <a:p>
            <a:pPr marL="285750" indent="-285750">
              <a:buClr>
                <a:schemeClr val="tx2"/>
              </a:buClr>
              <a:buFont typeface="Arial" panose="020B0604020202020204" pitchFamily="34" charset="0"/>
              <a:buChar char="•"/>
            </a:pPr>
            <a:r>
              <a:rPr lang="en-US" sz="2000" dirty="0"/>
              <a:t>Facebook</a:t>
            </a:r>
          </a:p>
          <a:p>
            <a:pPr marL="285750" indent="-285750">
              <a:buClr>
                <a:schemeClr val="tx2"/>
              </a:buClr>
              <a:buFont typeface="Arial" panose="020B0604020202020204" pitchFamily="34" charset="0"/>
              <a:buChar char="•"/>
            </a:pPr>
            <a:r>
              <a:rPr lang="en-US" sz="2000" dirty="0"/>
              <a:t>LinkedIn</a:t>
            </a:r>
          </a:p>
          <a:p>
            <a:pPr marL="285750" indent="-285750">
              <a:buClr>
                <a:schemeClr val="tx2"/>
              </a:buClr>
              <a:buFont typeface="Arial" panose="020B0604020202020204" pitchFamily="34" charset="0"/>
              <a:buChar char="•"/>
            </a:pPr>
            <a:r>
              <a:rPr lang="en-US" sz="2000" dirty="0"/>
              <a:t>Twitter</a:t>
            </a:r>
          </a:p>
        </p:txBody>
      </p:sp>
      <p:sp>
        <p:nvSpPr>
          <p:cNvPr id="8" name="TextBox 7"/>
          <p:cNvSpPr txBox="1"/>
          <p:nvPr/>
        </p:nvSpPr>
        <p:spPr>
          <a:xfrm>
            <a:off x="2209800" y="5200749"/>
            <a:ext cx="1878979" cy="707886"/>
          </a:xfrm>
          <a:prstGeom prst="rect">
            <a:avLst/>
          </a:prstGeom>
          <a:noFill/>
        </p:spPr>
        <p:txBody>
          <a:bodyPr wrap="square" rtlCol="0">
            <a:spAutoFit/>
          </a:bodyPr>
          <a:lstStyle/>
          <a:p>
            <a:pPr marL="285750" indent="-285750">
              <a:buClr>
                <a:schemeClr val="tx2"/>
              </a:buClr>
              <a:buFont typeface="Arial" panose="020B0604020202020204" pitchFamily="34" charset="0"/>
              <a:buChar char="•"/>
            </a:pPr>
            <a:r>
              <a:rPr lang="en-US" sz="2000" dirty="0"/>
              <a:t>Pinterest</a:t>
            </a:r>
          </a:p>
          <a:p>
            <a:pPr marL="285750" indent="-285750">
              <a:buClr>
                <a:schemeClr val="tx2"/>
              </a:buClr>
              <a:buFont typeface="Arial" panose="020B0604020202020204" pitchFamily="34" charset="0"/>
              <a:buChar char="•"/>
            </a:pPr>
            <a:r>
              <a:rPr lang="en-US" sz="2000" dirty="0"/>
              <a:t>Instagram</a:t>
            </a:r>
          </a:p>
        </p:txBody>
      </p:sp>
    </p:spTree>
    <p:extLst>
      <p:ext uri="{BB962C8B-B14F-4D97-AF65-F5344CB8AC3E}">
        <p14:creationId xmlns:p14="http://schemas.microsoft.com/office/powerpoint/2010/main" val="22827590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a:t>
            </a:r>
            <a:br>
              <a:rPr lang="en-US" dirty="0"/>
            </a:br>
            <a:r>
              <a:rPr lang="en-US" dirty="0"/>
              <a:t>Management Network</a:t>
            </a:r>
          </a:p>
        </p:txBody>
      </p:sp>
      <p:sp>
        <p:nvSpPr>
          <p:cNvPr id="3" name="Content Placeholder 2"/>
          <p:cNvSpPr>
            <a:spLocks noGrp="1"/>
          </p:cNvSpPr>
          <p:nvPr>
            <p:ph idx="1"/>
          </p:nvPr>
        </p:nvSpPr>
        <p:spPr>
          <a:xfrm>
            <a:off x="3581400" y="1752600"/>
            <a:ext cx="4343400" cy="4800600"/>
          </a:xfrm>
        </p:spPr>
        <p:txBody>
          <a:bodyPr>
            <a:normAutofit/>
          </a:bodyPr>
          <a:lstStyle/>
          <a:p>
            <a:r>
              <a:rPr lang="en-US" sz="2400" dirty="0"/>
              <a:t>1,000 elite designees</a:t>
            </a:r>
          </a:p>
          <a:p>
            <a:r>
              <a:rPr lang="en-US" sz="2400" dirty="0"/>
              <a:t>Focus on leadership and business skills</a:t>
            </a:r>
          </a:p>
          <a:p>
            <a:r>
              <a:rPr lang="en-US" sz="2400" dirty="0"/>
              <a:t>Earn in 2 – 3 days (credit for other REALTOR® designations)</a:t>
            </a:r>
          </a:p>
          <a:p>
            <a:r>
              <a:rPr lang="en-US" sz="2400" dirty="0"/>
              <a:t>Discounts &amp; exclusive events for designees</a:t>
            </a:r>
          </a:p>
          <a:p>
            <a:r>
              <a:rPr lang="en-US" sz="2400" dirty="0"/>
              <a:t>PMN-only Facebook networking group</a:t>
            </a:r>
          </a:p>
          <a:p>
            <a:endParaRPr lang="en-US" sz="2400" dirty="0"/>
          </a:p>
        </p:txBody>
      </p:sp>
      <p:sp>
        <p:nvSpPr>
          <p:cNvPr id="4" name="Slide Number Placeholder 3"/>
          <p:cNvSpPr>
            <a:spLocks noGrp="1"/>
          </p:cNvSpPr>
          <p:nvPr>
            <p:ph type="sldNum" sz="quarter" idx="12"/>
          </p:nvPr>
        </p:nvSpPr>
        <p:spPr/>
        <p:txBody>
          <a:bodyPr/>
          <a:lstStyle/>
          <a:p>
            <a:fld id="{0A5C500C-642A-4F3B-8C67-FCDCE58026AD}" type="slidenum">
              <a:rPr lang="en-US" smtClean="0"/>
              <a:pPr/>
              <a:t>15</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34709" y="5389880"/>
            <a:ext cx="1188255" cy="91440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a:ext>
            </a:extLst>
          </a:blip>
          <a:srcRect l="-1" t="494" r="511"/>
          <a:stretch/>
        </p:blipFill>
        <p:spPr>
          <a:xfrm>
            <a:off x="810431" y="1447800"/>
            <a:ext cx="2237569" cy="4724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553625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Leadership Identification </a:t>
            </a:r>
            <a:br>
              <a:rPr lang="en-US" dirty="0"/>
            </a:br>
            <a:r>
              <a:rPr lang="en-US" dirty="0"/>
              <a:t>and Development</a:t>
            </a:r>
          </a:p>
        </p:txBody>
      </p:sp>
      <p:sp>
        <p:nvSpPr>
          <p:cNvPr id="3" name="Content Placeholder 2"/>
          <p:cNvSpPr>
            <a:spLocks noGrp="1"/>
          </p:cNvSpPr>
          <p:nvPr>
            <p:ph idx="1"/>
          </p:nvPr>
        </p:nvSpPr>
        <p:spPr>
          <a:xfrm>
            <a:off x="5335561" y="1675905"/>
            <a:ext cx="3084722" cy="3962400"/>
          </a:xfrm>
        </p:spPr>
        <p:txBody>
          <a:bodyPr>
            <a:normAutofit/>
          </a:bodyPr>
          <a:lstStyle/>
          <a:p>
            <a:r>
              <a:rPr lang="en-US" b="1" i="1" dirty="0"/>
              <a:t>What’s your talent?</a:t>
            </a:r>
          </a:p>
          <a:p>
            <a:r>
              <a:rPr lang="en-US" dirty="0"/>
              <a:t>Seeking grassroots talent for:</a:t>
            </a:r>
          </a:p>
          <a:p>
            <a:pPr lvl="1"/>
            <a:r>
              <a:rPr lang="en-US" dirty="0"/>
              <a:t>Leadership training courses</a:t>
            </a:r>
          </a:p>
          <a:p>
            <a:pPr lvl="1"/>
            <a:r>
              <a:rPr lang="en-US" dirty="0"/>
              <a:t>Board of Directors</a:t>
            </a:r>
          </a:p>
          <a:p>
            <a:pPr lvl="1"/>
            <a:r>
              <a:rPr lang="en-US" dirty="0"/>
              <a:t>Project Team Leaders </a:t>
            </a:r>
          </a:p>
          <a:p>
            <a:pPr lvl="1"/>
            <a:r>
              <a:rPr lang="en-US" dirty="0"/>
              <a:t>And more…</a:t>
            </a:r>
          </a:p>
          <a:p>
            <a:pPr lvl="1"/>
            <a:endParaRPr lang="en-US" dirty="0"/>
          </a:p>
          <a:p>
            <a:endParaRPr lang="en-US" dirty="0"/>
          </a:p>
        </p:txBody>
      </p:sp>
      <p:sp>
        <p:nvSpPr>
          <p:cNvPr id="4" name="Slide Number Placeholder 3"/>
          <p:cNvSpPr>
            <a:spLocks noGrp="1"/>
          </p:cNvSpPr>
          <p:nvPr>
            <p:ph type="sldNum" sz="quarter" idx="12"/>
          </p:nvPr>
        </p:nvSpPr>
        <p:spPr/>
        <p:txBody>
          <a:bodyPr/>
          <a:lstStyle/>
          <a:p>
            <a:fld id="{0A5C500C-642A-4F3B-8C67-FCDCE58026AD}" type="slidenum">
              <a:rPr lang="en-US" smtClean="0"/>
              <a:pPr/>
              <a:t>16</a:t>
            </a:fld>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57200" y="1279665"/>
            <a:ext cx="3048000" cy="2468880"/>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30622" y="4157980"/>
            <a:ext cx="3065977" cy="2468880"/>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135161" y="2422665"/>
            <a:ext cx="3200400" cy="246888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30527233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31" presetClass="entr" presetSubtype="0" fill="hold" nodeType="afterEffect">
                                  <p:stCondLst>
                                    <p:cond delay="50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par>
                          <p:cTn id="18" fill="hold">
                            <p:stCondLst>
                              <p:cond delay="2500"/>
                            </p:stCondLst>
                            <p:childTnLst>
                              <p:par>
                                <p:cTn id="19" presetID="31" presetClass="entr" presetSubtype="0" fill="hold" nodeType="afterEffect">
                                  <p:stCondLst>
                                    <p:cond delay="50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Diverse Value Proposition </a:t>
            </a:r>
          </a:p>
        </p:txBody>
      </p:sp>
      <p:sp>
        <p:nvSpPr>
          <p:cNvPr id="4" name="Slide Number Placeholder 3"/>
          <p:cNvSpPr>
            <a:spLocks noGrp="1"/>
          </p:cNvSpPr>
          <p:nvPr>
            <p:ph type="sldNum" sz="quarter" idx="12"/>
          </p:nvPr>
        </p:nvSpPr>
        <p:spPr/>
        <p:txBody>
          <a:bodyPr/>
          <a:lstStyle/>
          <a:p>
            <a:fld id="{0A5C500C-642A-4F3B-8C67-FCDCE58026AD}" type="slidenum">
              <a:rPr lang="en-US" smtClean="0"/>
              <a:pPr/>
              <a:t>17</a:t>
            </a:fld>
            <a:endParaRPr lang="en-US"/>
          </a:p>
        </p:txBody>
      </p:sp>
      <p:pic>
        <p:nvPicPr>
          <p:cNvPr id="3074" name="Picture 2" descr="Wcr Infographic Keywords 09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95399"/>
            <a:ext cx="6612291" cy="5212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8505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8B1EA-5E38-450E-BF4B-2C982A9E7076}"/>
              </a:ext>
            </a:extLst>
          </p:cNvPr>
          <p:cNvSpPr>
            <a:spLocks noGrp="1"/>
          </p:cNvSpPr>
          <p:nvPr>
            <p:ph type="title"/>
          </p:nvPr>
        </p:nvSpPr>
        <p:spPr/>
        <p:txBody>
          <a:bodyPr/>
          <a:lstStyle/>
          <a:p>
            <a:r>
              <a:rPr lang="en-US" dirty="0"/>
              <a:t>WHAT NOW? </a:t>
            </a:r>
          </a:p>
        </p:txBody>
      </p:sp>
      <p:sp>
        <p:nvSpPr>
          <p:cNvPr id="3" name="Content Placeholder 2">
            <a:extLst>
              <a:ext uri="{FF2B5EF4-FFF2-40B4-BE49-F238E27FC236}">
                <a16:creationId xmlns:a16="http://schemas.microsoft.com/office/drawing/2014/main" id="{AD79578F-4760-4EA6-94F3-3FA651B7004E}"/>
              </a:ext>
            </a:extLst>
          </p:cNvPr>
          <p:cNvSpPr>
            <a:spLocks noGrp="1"/>
          </p:cNvSpPr>
          <p:nvPr>
            <p:ph idx="1"/>
          </p:nvPr>
        </p:nvSpPr>
        <p:spPr/>
        <p:txBody>
          <a:bodyPr/>
          <a:lstStyle/>
          <a:p>
            <a:pPr>
              <a:buFont typeface="Wingdings" panose="05000000000000000000" pitchFamily="2" charset="2"/>
              <a:buChar char="ü"/>
            </a:pPr>
            <a:r>
              <a:rPr lang="en-US" sz="2400" dirty="0"/>
              <a:t>GET INVOLVED</a:t>
            </a:r>
          </a:p>
          <a:p>
            <a:pPr>
              <a:buFont typeface="Wingdings" panose="05000000000000000000" pitchFamily="2" charset="2"/>
              <a:buChar char="ü"/>
            </a:pPr>
            <a:r>
              <a:rPr lang="en-US" sz="2400" dirty="0"/>
              <a:t>RENEW YOUR MEMBERSHIP</a:t>
            </a:r>
            <a:r>
              <a:rPr lang="en-US" sz="2400" dirty="0">
                <a:solidFill>
                  <a:prstClr val="black"/>
                </a:solidFill>
              </a:rPr>
              <a:t> </a:t>
            </a:r>
          </a:p>
          <a:p>
            <a:pPr>
              <a:buFont typeface="Wingdings" panose="05000000000000000000" pitchFamily="2" charset="2"/>
              <a:buChar char="ü"/>
            </a:pPr>
            <a:r>
              <a:rPr lang="en-US" sz="2400" dirty="0">
                <a:solidFill>
                  <a:prstClr val="black"/>
                </a:solidFill>
              </a:rPr>
              <a:t>ATTEND INDUSTRY EVENTS</a:t>
            </a:r>
          </a:p>
          <a:p>
            <a:pPr>
              <a:buFont typeface="Wingdings" panose="05000000000000000000" pitchFamily="2" charset="2"/>
              <a:buChar char="ü"/>
            </a:pPr>
            <a:r>
              <a:rPr lang="en-US" sz="2400" dirty="0"/>
              <a:t>ATTEND STATE CONFERENCES</a:t>
            </a:r>
          </a:p>
          <a:p>
            <a:pPr>
              <a:buFont typeface="Wingdings" panose="05000000000000000000" pitchFamily="2" charset="2"/>
              <a:buChar char="ü"/>
            </a:pPr>
            <a:r>
              <a:rPr lang="en-US" sz="2400" dirty="0"/>
              <a:t>NETWORK</a:t>
            </a:r>
          </a:p>
          <a:p>
            <a:pPr>
              <a:buFont typeface="Wingdings" panose="05000000000000000000" pitchFamily="2" charset="2"/>
              <a:buChar char="ü"/>
            </a:pPr>
            <a:r>
              <a:rPr lang="en-US" sz="2400" dirty="0"/>
              <a:t>GIVE REFERRALS</a:t>
            </a:r>
          </a:p>
          <a:p>
            <a:pPr>
              <a:buFont typeface="Wingdings" panose="05000000000000000000" pitchFamily="2" charset="2"/>
              <a:buChar char="ü"/>
            </a:pPr>
            <a:endParaRPr lang="en-US" sz="2400" dirty="0"/>
          </a:p>
          <a:p>
            <a:pPr>
              <a:buFont typeface="Wingdings" panose="05000000000000000000" pitchFamily="2" charset="2"/>
              <a:buChar char="ü"/>
            </a:pPr>
            <a:endParaRPr lang="en-US" sz="2400" dirty="0"/>
          </a:p>
          <a:p>
            <a:pPr>
              <a:buFont typeface="Wingdings" panose="05000000000000000000" pitchFamily="2" charset="2"/>
              <a:buChar char="ü"/>
            </a:pPr>
            <a:r>
              <a:rPr lang="en-US" sz="2800" dirty="0"/>
              <a:t>MAKE THE MOST OUT OF YOUR MEMBERSHIP!</a:t>
            </a:r>
          </a:p>
        </p:txBody>
      </p:sp>
      <p:sp>
        <p:nvSpPr>
          <p:cNvPr id="4" name="Slide Number Placeholder 3">
            <a:extLst>
              <a:ext uri="{FF2B5EF4-FFF2-40B4-BE49-F238E27FC236}">
                <a16:creationId xmlns:a16="http://schemas.microsoft.com/office/drawing/2014/main" id="{EE9F60B7-3E82-401F-8176-23F50102EE16}"/>
              </a:ext>
            </a:extLst>
          </p:cNvPr>
          <p:cNvSpPr>
            <a:spLocks noGrp="1"/>
          </p:cNvSpPr>
          <p:nvPr>
            <p:ph type="sldNum" sz="quarter" idx="12"/>
          </p:nvPr>
        </p:nvSpPr>
        <p:spPr/>
        <p:txBody>
          <a:bodyPr/>
          <a:lstStyle/>
          <a:p>
            <a:fld id="{0A5C500C-642A-4F3B-8C67-FCDCE58026AD}" type="slidenum">
              <a:rPr lang="en-US" smtClean="0"/>
              <a:pPr/>
              <a:t>18</a:t>
            </a:fld>
            <a:endParaRPr lang="en-US"/>
          </a:p>
        </p:txBody>
      </p:sp>
    </p:spTree>
    <p:extLst>
      <p:ext uri="{BB962C8B-B14F-4D97-AF65-F5344CB8AC3E}">
        <p14:creationId xmlns:p14="http://schemas.microsoft.com/office/powerpoint/2010/main" val="113965431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438400"/>
            <a:ext cx="7620000" cy="1447800"/>
          </a:xfrm>
        </p:spPr>
        <p:txBody>
          <a:bodyPr>
            <a:normAutofit/>
          </a:bodyPr>
          <a:lstStyle/>
          <a:p>
            <a:pPr marL="114300" indent="0" algn="ctr">
              <a:buNone/>
            </a:pPr>
            <a:r>
              <a:rPr lang="en-US" sz="8800" dirty="0"/>
              <a:t>Thank you!</a:t>
            </a:r>
          </a:p>
        </p:txBody>
      </p:sp>
      <p:sp>
        <p:nvSpPr>
          <p:cNvPr id="4" name="Slide Number Placeholder 3"/>
          <p:cNvSpPr>
            <a:spLocks noGrp="1"/>
          </p:cNvSpPr>
          <p:nvPr>
            <p:ph type="sldNum" sz="quarter" idx="12"/>
          </p:nvPr>
        </p:nvSpPr>
        <p:spPr/>
        <p:txBody>
          <a:bodyPr/>
          <a:lstStyle/>
          <a:p>
            <a:fld id="{0A5C500C-642A-4F3B-8C67-FCDCE58026AD}" type="slidenum">
              <a:rPr lang="en-US" smtClean="0"/>
              <a:pPr/>
              <a:t>19</a:t>
            </a:fld>
            <a:endParaRPr lang="en-US"/>
          </a:p>
        </p:txBody>
      </p:sp>
    </p:spTree>
    <p:extLst>
      <p:ext uri="{BB962C8B-B14F-4D97-AF65-F5344CB8AC3E}">
        <p14:creationId xmlns:p14="http://schemas.microsoft.com/office/powerpoint/2010/main" val="20582424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OUR MISSION STATEMENT</a:t>
            </a:r>
          </a:p>
        </p:txBody>
      </p:sp>
      <p:sp>
        <p:nvSpPr>
          <p:cNvPr id="3" name="Content Placeholder 2"/>
          <p:cNvSpPr>
            <a:spLocks noGrp="1"/>
          </p:cNvSpPr>
          <p:nvPr>
            <p:ph idx="1"/>
          </p:nvPr>
        </p:nvSpPr>
        <p:spPr>
          <a:xfrm>
            <a:off x="838200" y="1600200"/>
            <a:ext cx="7086600" cy="4191000"/>
          </a:xfrm>
        </p:spPr>
        <p:txBody>
          <a:bodyPr/>
          <a:lstStyle/>
          <a:p>
            <a:pPr>
              <a:buNone/>
            </a:pPr>
            <a:endParaRPr lang="en-US" dirty="0"/>
          </a:p>
          <a:p>
            <a:pPr>
              <a:buNone/>
            </a:pPr>
            <a:endParaRPr lang="en-US" dirty="0"/>
          </a:p>
          <a:p>
            <a:pPr>
              <a:buNone/>
            </a:pPr>
            <a:r>
              <a:rPr lang="en-US" sz="3200" dirty="0"/>
              <a:t>  We are a network of successful REALTORS®, advancing women as business leaders in the industry and the communities we serve.</a:t>
            </a:r>
          </a:p>
          <a:p>
            <a:endParaRPr lang="en-US" dirty="0"/>
          </a:p>
        </p:txBody>
      </p:sp>
      <p:sp>
        <p:nvSpPr>
          <p:cNvPr id="4" name="Slide Number Placeholder 3"/>
          <p:cNvSpPr>
            <a:spLocks noGrp="1"/>
          </p:cNvSpPr>
          <p:nvPr>
            <p:ph type="sldNum" sz="quarter" idx="12"/>
          </p:nvPr>
        </p:nvSpPr>
        <p:spPr/>
        <p:txBody>
          <a:bodyPr/>
          <a:lstStyle/>
          <a:p>
            <a:fld id="{0A5C500C-642A-4F3B-8C67-FCDCE58026AD}" type="slidenum">
              <a:rPr lang="en-US" smtClean="0"/>
              <a:pPr/>
              <a:t>2</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6E8CA-991F-4340-93F6-C5D1EB9C6C8F}"/>
              </a:ext>
            </a:extLst>
          </p:cNvPr>
          <p:cNvSpPr>
            <a:spLocks noGrp="1"/>
          </p:cNvSpPr>
          <p:nvPr>
            <p:ph type="title"/>
          </p:nvPr>
        </p:nvSpPr>
        <p:spPr/>
        <p:txBody>
          <a:bodyPr/>
          <a:lstStyle/>
          <a:p>
            <a:r>
              <a:rPr lang="en-US" dirty="0"/>
              <a:t>OUR VISION  STATEMENT</a:t>
            </a:r>
          </a:p>
        </p:txBody>
      </p:sp>
      <p:sp>
        <p:nvSpPr>
          <p:cNvPr id="3" name="Content Placeholder 2">
            <a:extLst>
              <a:ext uri="{FF2B5EF4-FFF2-40B4-BE49-F238E27FC236}">
                <a16:creationId xmlns:a16="http://schemas.microsoft.com/office/drawing/2014/main" id="{4FA883F4-D188-4203-8C7F-39AF30A542F8}"/>
              </a:ext>
            </a:extLst>
          </p:cNvPr>
          <p:cNvSpPr>
            <a:spLocks noGrp="1"/>
          </p:cNvSpPr>
          <p:nvPr>
            <p:ph idx="1"/>
          </p:nvPr>
        </p:nvSpPr>
        <p:spPr/>
        <p:txBody>
          <a:bodyPr/>
          <a:lstStyle/>
          <a:p>
            <a:pPr marL="114300" indent="0">
              <a:buNone/>
            </a:pPr>
            <a:endParaRPr lang="en-US" sz="2400" dirty="0"/>
          </a:p>
          <a:p>
            <a:pPr marL="114300" indent="0">
              <a:buNone/>
            </a:pPr>
            <a:endParaRPr lang="en-US" sz="3200" dirty="0"/>
          </a:p>
          <a:p>
            <a:pPr marL="114300" indent="0">
              <a:buNone/>
            </a:pPr>
            <a:r>
              <a:rPr lang="en-US" sz="3200" dirty="0"/>
              <a:t>The Women's Council of REALTORS</a:t>
            </a:r>
            <a:r>
              <a:rPr lang="en-US" sz="3200" baseline="30000" dirty="0"/>
              <a:t>®</a:t>
            </a:r>
            <a:r>
              <a:rPr lang="en-US" sz="3200" dirty="0"/>
              <a:t> is recognized as the voice for women in real estate, and the premier source for the development of leaders in the industry, organized real estate and beyond.</a:t>
            </a:r>
          </a:p>
          <a:p>
            <a:pPr marL="114300" indent="0">
              <a:buNone/>
            </a:pPr>
            <a:endParaRPr lang="en-US" sz="3200" dirty="0"/>
          </a:p>
        </p:txBody>
      </p:sp>
      <p:sp>
        <p:nvSpPr>
          <p:cNvPr id="4" name="Slide Number Placeholder 3">
            <a:extLst>
              <a:ext uri="{FF2B5EF4-FFF2-40B4-BE49-F238E27FC236}">
                <a16:creationId xmlns:a16="http://schemas.microsoft.com/office/drawing/2014/main" id="{8F20478E-34D8-4ABD-AE8D-758CC7CCB15F}"/>
              </a:ext>
            </a:extLst>
          </p:cNvPr>
          <p:cNvSpPr>
            <a:spLocks noGrp="1"/>
          </p:cNvSpPr>
          <p:nvPr>
            <p:ph type="sldNum" sz="quarter" idx="12"/>
          </p:nvPr>
        </p:nvSpPr>
        <p:spPr/>
        <p:txBody>
          <a:bodyPr/>
          <a:lstStyle/>
          <a:p>
            <a:fld id="{0A5C500C-642A-4F3B-8C67-FCDCE58026AD}" type="slidenum">
              <a:rPr lang="en-US" smtClean="0"/>
              <a:pPr/>
              <a:t>3</a:t>
            </a:fld>
            <a:endParaRPr lang="en-US"/>
          </a:p>
        </p:txBody>
      </p:sp>
    </p:spTree>
    <p:extLst>
      <p:ext uri="{BB962C8B-B14F-4D97-AF65-F5344CB8AC3E}">
        <p14:creationId xmlns:p14="http://schemas.microsoft.com/office/powerpoint/2010/main" val="257630883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533400"/>
            <a:ext cx="5410200" cy="884238"/>
          </a:xfrm>
        </p:spPr>
        <p:txBody>
          <a:bodyPr/>
          <a:lstStyle/>
          <a:p>
            <a:pPr algn="ctr"/>
            <a:r>
              <a:rPr lang="en-US" sz="2500" dirty="0"/>
              <a:t>  		National &amp; State Governance</a:t>
            </a:r>
            <a:br>
              <a:rPr lang="en-US" dirty="0"/>
            </a:br>
            <a:endParaRPr lang="en-US" dirty="0"/>
          </a:p>
        </p:txBody>
      </p:sp>
      <p:sp>
        <p:nvSpPr>
          <p:cNvPr id="4" name="Slide Number Placeholder 3"/>
          <p:cNvSpPr>
            <a:spLocks noGrp="1"/>
          </p:cNvSpPr>
          <p:nvPr>
            <p:ph type="sldNum" sz="quarter" idx="12"/>
          </p:nvPr>
        </p:nvSpPr>
        <p:spPr/>
        <p:txBody>
          <a:bodyPr/>
          <a:lstStyle/>
          <a:p>
            <a:fld id="{0A5C500C-642A-4F3B-8C67-FCDCE58026AD}" type="slidenum">
              <a:rPr lang="en-US" smtClean="0"/>
              <a:pPr/>
              <a:t>4</a:t>
            </a:fld>
            <a:endParaRPr lang="en-US"/>
          </a:p>
        </p:txBody>
      </p:sp>
      <p:sp>
        <p:nvSpPr>
          <p:cNvPr id="1029" name="Rectangle 5"/>
          <p:cNvSpPr>
            <a:spLocks noChangeArrowheads="1"/>
          </p:cNvSpPr>
          <p:nvPr/>
        </p:nvSpPr>
        <p:spPr bwMode="auto">
          <a:xfrm>
            <a:off x="381000" y="1546890"/>
            <a:ext cx="78486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tabLst>
                <a:tab pos="450850" algn="l"/>
                <a:tab pos="900113" algn="l"/>
                <a:tab pos="1350963" algn="l"/>
                <a:tab pos="1800225" algn="l"/>
                <a:tab pos="2251075" algn="l"/>
              </a:tabLst>
            </a:pPr>
            <a:r>
              <a:rPr lang="en-US" sz="1600" b="1" dirty="0">
                <a:solidFill>
                  <a:prstClr val="black"/>
                </a:solidFill>
                <a:latin typeface="Arial" pitchFamily="34" charset="0"/>
                <a:cs typeface="Arial" pitchFamily="34" charset="0"/>
              </a:rPr>
              <a:t>NATIONAL</a:t>
            </a:r>
          </a:p>
          <a:p>
            <a:pPr lvl="0" fontAlgn="base">
              <a:spcBef>
                <a:spcPct val="0"/>
              </a:spcBef>
              <a:spcAft>
                <a:spcPct val="0"/>
              </a:spcAft>
              <a:tabLst>
                <a:tab pos="450850" algn="l"/>
                <a:tab pos="900113" algn="l"/>
                <a:tab pos="1350963" algn="l"/>
                <a:tab pos="1800225" algn="l"/>
                <a:tab pos="2251075" algn="l"/>
              </a:tabLst>
            </a:pPr>
            <a:r>
              <a:rPr lang="en-US" sz="1600" dirty="0">
                <a:solidFill>
                  <a:prstClr val="black"/>
                </a:solidFill>
                <a:latin typeface="Arial" pitchFamily="34" charset="0"/>
                <a:cs typeface="Arial" pitchFamily="34" charset="0"/>
              </a:rPr>
              <a:t>Heather </a:t>
            </a:r>
            <a:r>
              <a:rPr lang="en-US" sz="1600" dirty="0" err="1">
                <a:solidFill>
                  <a:prstClr val="black"/>
                </a:solidFill>
                <a:latin typeface="Arial" pitchFamily="34" charset="0"/>
                <a:cs typeface="Arial" pitchFamily="34" charset="0"/>
              </a:rPr>
              <a:t>Ozur</a:t>
            </a:r>
            <a:r>
              <a:rPr lang="en-US" sz="1600" dirty="0">
                <a:solidFill>
                  <a:prstClr val="black"/>
                </a:solidFill>
                <a:latin typeface="Arial" pitchFamily="34" charset="0"/>
                <a:cs typeface="Arial" pitchFamily="34" charset="0"/>
              </a:rPr>
              <a:t> – President			</a:t>
            </a:r>
          </a:p>
          <a:p>
            <a:pPr lvl="0" fontAlgn="base">
              <a:spcBef>
                <a:spcPct val="0"/>
              </a:spcBef>
              <a:spcAft>
                <a:spcPct val="0"/>
              </a:spcAft>
              <a:tabLst>
                <a:tab pos="450850" algn="l"/>
                <a:tab pos="900113" algn="l"/>
                <a:tab pos="1350963" algn="l"/>
                <a:tab pos="1800225" algn="l"/>
                <a:tab pos="2251075" algn="l"/>
              </a:tabLst>
            </a:pPr>
            <a:r>
              <a:rPr lang="en-US" sz="1600" dirty="0">
                <a:solidFill>
                  <a:prstClr val="black"/>
                </a:solidFill>
                <a:latin typeface="Arial" pitchFamily="34" charset="0"/>
                <a:cs typeface="Arial" pitchFamily="34" charset="0"/>
              </a:rPr>
              <a:t>Brenda Lee </a:t>
            </a:r>
            <a:r>
              <a:rPr lang="en-US" sz="1600" dirty="0" err="1">
                <a:solidFill>
                  <a:prstClr val="black"/>
                </a:solidFill>
                <a:latin typeface="Arial" pitchFamily="34" charset="0"/>
                <a:cs typeface="Arial" pitchFamily="34" charset="0"/>
              </a:rPr>
              <a:t>Szlachta</a:t>
            </a:r>
            <a:r>
              <a:rPr lang="en-US" sz="1600" dirty="0">
                <a:solidFill>
                  <a:prstClr val="black"/>
                </a:solidFill>
                <a:latin typeface="Arial" pitchFamily="34" charset="0"/>
                <a:cs typeface="Arial" pitchFamily="34" charset="0"/>
              </a:rPr>
              <a:t> – President-Elect     Pamela Banks – First Vice President	</a:t>
            </a:r>
          </a:p>
          <a:p>
            <a:pPr lvl="0" fontAlgn="base">
              <a:spcBef>
                <a:spcPct val="0"/>
              </a:spcBef>
              <a:spcAft>
                <a:spcPct val="0"/>
              </a:spcAft>
              <a:tabLst>
                <a:tab pos="450850" algn="l"/>
                <a:tab pos="900113" algn="l"/>
                <a:tab pos="1350963" algn="l"/>
                <a:tab pos="1800225" algn="l"/>
                <a:tab pos="2251075" algn="l"/>
              </a:tabLst>
            </a:pPr>
            <a:r>
              <a:rPr lang="en-US" sz="1600" dirty="0">
                <a:solidFill>
                  <a:prstClr val="black"/>
                </a:solidFill>
                <a:latin typeface="Arial" pitchFamily="34" charset="0"/>
                <a:cs typeface="Arial" pitchFamily="34" charset="0"/>
              </a:rPr>
              <a:t>Sylva Siebold – Treasurer                        	 Chris Lee – Treasurer-Elect	</a:t>
            </a:r>
          </a:p>
          <a:p>
            <a:pPr lvl="0" fontAlgn="base">
              <a:spcBef>
                <a:spcPct val="0"/>
              </a:spcBef>
              <a:spcAft>
                <a:spcPct val="0"/>
              </a:spcAft>
              <a:tabLst>
                <a:tab pos="450850" algn="l"/>
                <a:tab pos="900113" algn="l"/>
                <a:tab pos="1350963" algn="l"/>
                <a:tab pos="1800225" algn="l"/>
                <a:tab pos="2251075" algn="l"/>
              </a:tabLst>
            </a:pPr>
            <a:r>
              <a:rPr lang="en-US" sz="1600" dirty="0">
                <a:solidFill>
                  <a:prstClr val="black"/>
                </a:solidFill>
                <a:latin typeface="Arial" pitchFamily="34" charset="0"/>
                <a:cs typeface="Arial" pitchFamily="34" charset="0"/>
              </a:rPr>
              <a:t>Jeff Hornberger – Executive Vice President</a:t>
            </a:r>
          </a:p>
          <a:p>
            <a:pPr lvl="0" fontAlgn="base">
              <a:spcBef>
                <a:spcPct val="0"/>
              </a:spcBef>
              <a:spcAft>
                <a:spcPct val="0"/>
              </a:spcAft>
              <a:tabLst>
                <a:tab pos="450850" algn="l"/>
                <a:tab pos="900113" algn="l"/>
                <a:tab pos="1350963" algn="l"/>
                <a:tab pos="1800225" algn="l"/>
                <a:tab pos="2251075" algn="l"/>
              </a:tabLst>
            </a:pPr>
            <a:endParaRPr lang="en-US" sz="1600" b="1" dirty="0">
              <a:solidFill>
                <a:prstClr val="black"/>
              </a:solidFill>
              <a:latin typeface="Arial" pitchFamily="34" charset="0"/>
              <a:cs typeface="Arial" pitchFamily="34" charset="0"/>
            </a:endParaRPr>
          </a:p>
          <a:p>
            <a:pPr lvl="0" fontAlgn="base">
              <a:spcBef>
                <a:spcPct val="0"/>
              </a:spcBef>
              <a:spcAft>
                <a:spcPct val="0"/>
              </a:spcAft>
              <a:tabLst>
                <a:tab pos="450850" algn="l"/>
                <a:tab pos="900113" algn="l"/>
                <a:tab pos="1350963" algn="l"/>
                <a:tab pos="1800225" algn="l"/>
                <a:tab pos="2251075" algn="l"/>
              </a:tabLst>
            </a:pPr>
            <a:r>
              <a:rPr lang="en-US" sz="1600" b="1" dirty="0">
                <a:solidFill>
                  <a:prstClr val="black"/>
                </a:solidFill>
                <a:latin typeface="Arial" pitchFamily="34" charset="0"/>
                <a:cs typeface="Arial" pitchFamily="34" charset="0"/>
              </a:rPr>
              <a:t>STATE </a:t>
            </a:r>
          </a:p>
          <a:p>
            <a:pPr lvl="0" fontAlgn="base">
              <a:spcBef>
                <a:spcPct val="0"/>
              </a:spcBef>
              <a:spcAft>
                <a:spcPct val="0"/>
              </a:spcAft>
              <a:tabLst>
                <a:tab pos="450850" algn="l"/>
                <a:tab pos="900113" algn="l"/>
                <a:tab pos="1350963" algn="l"/>
                <a:tab pos="1800225" algn="l"/>
                <a:tab pos="2251075" algn="l"/>
              </a:tabLst>
            </a:pPr>
            <a:r>
              <a:rPr lang="en-US" sz="1600" dirty="0">
                <a:solidFill>
                  <a:prstClr val="black"/>
                </a:solidFill>
                <a:latin typeface="Arial" pitchFamily="34" charset="0"/>
                <a:cs typeface="Arial" pitchFamily="34" charset="0"/>
              </a:rPr>
              <a:t>Executive Team</a:t>
            </a:r>
            <a:br>
              <a:rPr lang="en-US" sz="1600" dirty="0">
                <a:solidFill>
                  <a:prstClr val="black"/>
                </a:solidFill>
                <a:latin typeface="Arial" pitchFamily="34" charset="0"/>
                <a:cs typeface="Arial" pitchFamily="34" charset="0"/>
              </a:rPr>
            </a:br>
            <a:r>
              <a:rPr lang="en-US" sz="1600" dirty="0">
                <a:solidFill>
                  <a:prstClr val="black"/>
                </a:solidFill>
                <a:latin typeface="Arial" pitchFamily="34" charset="0"/>
                <a:cs typeface="Arial" pitchFamily="34" charset="0"/>
              </a:rPr>
              <a:t>Andrew Bell – President			Christine </a:t>
            </a:r>
            <a:r>
              <a:rPr lang="en-US" sz="1600" dirty="0" err="1">
                <a:solidFill>
                  <a:prstClr val="black"/>
                </a:solidFill>
                <a:latin typeface="Arial" pitchFamily="34" charset="0"/>
                <a:cs typeface="Arial" pitchFamily="34" charset="0"/>
              </a:rPr>
              <a:t>Citrano</a:t>
            </a:r>
            <a:r>
              <a:rPr lang="en-US" sz="1600" dirty="0">
                <a:solidFill>
                  <a:prstClr val="black"/>
                </a:solidFill>
                <a:latin typeface="Arial" pitchFamily="34" charset="0"/>
                <a:cs typeface="Arial" pitchFamily="34" charset="0"/>
              </a:rPr>
              <a:t> – President-Elect</a:t>
            </a:r>
            <a:br>
              <a:rPr lang="en-US" sz="1600" dirty="0">
                <a:solidFill>
                  <a:prstClr val="black"/>
                </a:solidFill>
                <a:latin typeface="Arial" pitchFamily="34" charset="0"/>
                <a:cs typeface="Arial" pitchFamily="34" charset="0"/>
              </a:rPr>
            </a:br>
            <a:r>
              <a:rPr lang="en-US" sz="1600" dirty="0">
                <a:solidFill>
                  <a:prstClr val="black"/>
                </a:solidFill>
                <a:latin typeface="Arial" pitchFamily="34" charset="0"/>
                <a:cs typeface="Arial" pitchFamily="34" charset="0"/>
              </a:rPr>
              <a:t>Amy Snook – Vice President		Sandra Fernandez – Secretary </a:t>
            </a:r>
            <a:br>
              <a:rPr lang="en-US" sz="1600" dirty="0">
                <a:solidFill>
                  <a:prstClr val="black"/>
                </a:solidFill>
                <a:latin typeface="Arial" pitchFamily="34" charset="0"/>
                <a:cs typeface="Arial" pitchFamily="34" charset="0"/>
              </a:rPr>
            </a:br>
            <a:r>
              <a:rPr lang="en-US" sz="1600" dirty="0">
                <a:solidFill>
                  <a:prstClr val="black"/>
                </a:solidFill>
                <a:latin typeface="Arial" pitchFamily="34" charset="0"/>
                <a:cs typeface="Arial" pitchFamily="34" charset="0"/>
              </a:rPr>
              <a:t>Paige Brewer - Treasurer</a:t>
            </a:r>
          </a:p>
          <a:p>
            <a:pPr lvl="0" fontAlgn="base">
              <a:spcBef>
                <a:spcPct val="0"/>
              </a:spcBef>
              <a:spcAft>
                <a:spcPct val="0"/>
              </a:spcAft>
              <a:tabLst>
                <a:tab pos="450850" algn="l"/>
                <a:tab pos="900113" algn="l"/>
                <a:tab pos="1350963" algn="l"/>
                <a:tab pos="1800225" algn="l"/>
                <a:tab pos="2251075" algn="l"/>
              </a:tabLst>
            </a:pPr>
            <a:br>
              <a:rPr lang="en-US" sz="1600" dirty="0">
                <a:solidFill>
                  <a:prstClr val="black"/>
                </a:solidFill>
                <a:latin typeface="Arial" pitchFamily="34" charset="0"/>
                <a:cs typeface="Arial" pitchFamily="34" charset="0"/>
              </a:rPr>
            </a:br>
            <a:r>
              <a:rPr lang="en-US" sz="1600" dirty="0">
                <a:solidFill>
                  <a:prstClr val="black"/>
                </a:solidFill>
                <a:latin typeface="Arial" pitchFamily="34" charset="0"/>
                <a:cs typeface="Arial" pitchFamily="34" charset="0"/>
              </a:rPr>
              <a:t>Governors </a:t>
            </a:r>
            <a:br>
              <a:rPr lang="en-US" sz="1600" dirty="0">
                <a:solidFill>
                  <a:prstClr val="black"/>
                </a:solidFill>
                <a:latin typeface="Arial" pitchFamily="34" charset="0"/>
                <a:cs typeface="Arial" pitchFamily="34" charset="0"/>
              </a:rPr>
            </a:br>
            <a:r>
              <a:rPr lang="en-US" sz="1600" dirty="0">
                <a:solidFill>
                  <a:prstClr val="black"/>
                </a:solidFill>
                <a:latin typeface="Arial" pitchFamily="34" charset="0"/>
                <a:cs typeface="Arial" pitchFamily="34" charset="0"/>
              </a:rPr>
              <a:t>Charmaine Hickey 			Venus Proffer		Dinorah Guerra</a:t>
            </a:r>
            <a:br>
              <a:rPr lang="en-US" sz="1600" dirty="0">
                <a:solidFill>
                  <a:prstClr val="black"/>
                </a:solidFill>
                <a:latin typeface="Arial" pitchFamily="34" charset="0"/>
                <a:cs typeface="Arial" pitchFamily="34" charset="0"/>
              </a:rPr>
            </a:br>
            <a:br>
              <a:rPr lang="en-US" sz="1600" dirty="0">
                <a:solidFill>
                  <a:prstClr val="black"/>
                </a:solidFill>
                <a:latin typeface="Arial" pitchFamily="34" charset="0"/>
                <a:cs typeface="Arial" pitchFamily="34" charset="0"/>
              </a:rPr>
            </a:br>
            <a:r>
              <a:rPr lang="en-US" sz="1600" dirty="0">
                <a:solidFill>
                  <a:prstClr val="black"/>
                </a:solidFill>
                <a:latin typeface="Arial" pitchFamily="34" charset="0"/>
                <a:cs typeface="Arial" pitchFamily="34" charset="0"/>
              </a:rPr>
              <a:t>District Vice Presidents</a:t>
            </a:r>
            <a:br>
              <a:rPr lang="en-US" sz="1600" dirty="0">
                <a:solidFill>
                  <a:prstClr val="black"/>
                </a:solidFill>
                <a:latin typeface="Arial" pitchFamily="34" charset="0"/>
                <a:cs typeface="Arial" pitchFamily="34" charset="0"/>
              </a:rPr>
            </a:br>
            <a:r>
              <a:rPr lang="en-US" sz="1600" dirty="0">
                <a:solidFill>
                  <a:prstClr val="black"/>
                </a:solidFill>
                <a:latin typeface="Arial" pitchFamily="34" charset="0"/>
                <a:cs typeface="Arial" pitchFamily="34" charset="0"/>
              </a:rPr>
              <a:t>Alma </a:t>
            </a:r>
            <a:r>
              <a:rPr lang="en-US" sz="1600" dirty="0" err="1">
                <a:solidFill>
                  <a:prstClr val="black"/>
                </a:solidFill>
                <a:latin typeface="Arial" pitchFamily="34" charset="0"/>
                <a:cs typeface="Arial" pitchFamily="34" charset="0"/>
              </a:rPr>
              <a:t>Bentacourt</a:t>
            </a:r>
            <a:r>
              <a:rPr lang="en-US" sz="1600" dirty="0">
                <a:solidFill>
                  <a:prstClr val="black"/>
                </a:solidFill>
                <a:latin typeface="Arial" pitchFamily="34" charset="0"/>
                <a:cs typeface="Arial" pitchFamily="34" charset="0"/>
              </a:rPr>
              <a:t>       		Denise Walker		Gretchen Carlson</a:t>
            </a:r>
            <a:br>
              <a:rPr lang="en-US" sz="1600" dirty="0">
                <a:solidFill>
                  <a:prstClr val="black"/>
                </a:solidFill>
                <a:latin typeface="Arial" pitchFamily="34" charset="0"/>
                <a:cs typeface="Arial" pitchFamily="34" charset="0"/>
              </a:rPr>
            </a:br>
            <a:r>
              <a:rPr lang="en-US" sz="1600" dirty="0">
                <a:solidFill>
                  <a:prstClr val="black"/>
                </a:solidFill>
                <a:latin typeface="Arial" pitchFamily="34" charset="0"/>
                <a:cs typeface="Arial" pitchFamily="34" charset="0"/>
              </a:rPr>
              <a:t>Julia Montei				Marie Gregorio		Susan McQuillan</a:t>
            </a:r>
          </a:p>
          <a:p>
            <a:pPr marL="0" marR="0" lvl="0" indent="0" algn="ctr" defTabSz="914400" rtl="0" eaLnBrk="0" fontAlgn="base" latinLnBrk="0" hangingPunct="0">
              <a:lnSpc>
                <a:spcPct val="100000"/>
              </a:lnSpc>
              <a:spcBef>
                <a:spcPct val="0"/>
              </a:spcBef>
              <a:spcAft>
                <a:spcPct val="0"/>
              </a:spcAft>
              <a:buClrTx/>
              <a:buSzTx/>
              <a:buFontTx/>
              <a:buNone/>
              <a:tabLst>
                <a:tab pos="450850" algn="l"/>
                <a:tab pos="900113" algn="l"/>
                <a:tab pos="1350963" algn="l"/>
                <a:tab pos="1800225" algn="l"/>
                <a:tab pos="2251075" algn="l"/>
              </a:tabLst>
            </a:pP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2BF2A-4C37-4B38-8E61-D2D3CF935C69}"/>
              </a:ext>
            </a:extLst>
          </p:cNvPr>
          <p:cNvSpPr>
            <a:spLocks noGrp="1"/>
          </p:cNvSpPr>
          <p:nvPr>
            <p:ph type="title"/>
          </p:nvPr>
        </p:nvSpPr>
        <p:spPr/>
        <p:txBody>
          <a:bodyPr/>
          <a:lstStyle/>
          <a:p>
            <a:br>
              <a:rPr lang="en-US" sz="1800" b="1" spc="0" dirty="0">
                <a:solidFill>
                  <a:schemeClr val="tx1"/>
                </a:solidFill>
                <a:ea typeface="Arial Unicode MS" pitchFamily="34" charset="-128"/>
                <a:cs typeface="Arial Unicode MS" pitchFamily="34" charset="-128"/>
              </a:rPr>
            </a:br>
            <a:r>
              <a:rPr lang="en-US" sz="2500" dirty="0">
                <a:solidFill>
                  <a:srgbClr val="1F497D"/>
                </a:solidFill>
              </a:rPr>
              <a:t>Local Governance</a:t>
            </a:r>
            <a:endParaRPr lang="en-US" sz="1800" b="1" dirty="0">
              <a:solidFill>
                <a:schemeClr val="tx1"/>
              </a:solidFill>
            </a:endParaRPr>
          </a:p>
        </p:txBody>
      </p:sp>
      <p:sp>
        <p:nvSpPr>
          <p:cNvPr id="3" name="Content Placeholder 2">
            <a:extLst>
              <a:ext uri="{FF2B5EF4-FFF2-40B4-BE49-F238E27FC236}">
                <a16:creationId xmlns:a16="http://schemas.microsoft.com/office/drawing/2014/main" id="{0CD8B077-AE37-4329-B565-8EEBE6B63A06}"/>
              </a:ext>
            </a:extLst>
          </p:cNvPr>
          <p:cNvSpPr>
            <a:spLocks noGrp="1"/>
          </p:cNvSpPr>
          <p:nvPr>
            <p:ph idx="1"/>
          </p:nvPr>
        </p:nvSpPr>
        <p:spPr/>
        <p:txBody>
          <a:bodyPr>
            <a:normAutofit/>
          </a:bodyPr>
          <a:lstStyle/>
          <a:p>
            <a:pPr marL="0" lvl="0" indent="0" fontAlgn="base">
              <a:spcBef>
                <a:spcPct val="0"/>
              </a:spcBef>
              <a:spcAft>
                <a:spcPct val="0"/>
              </a:spcAft>
              <a:buClrTx/>
              <a:buNone/>
              <a:tabLst>
                <a:tab pos="450850" algn="l"/>
                <a:tab pos="900113" algn="l"/>
                <a:tab pos="1350963" algn="l"/>
                <a:tab pos="1800225" algn="l"/>
                <a:tab pos="2251075" algn="l"/>
              </a:tabLst>
            </a:pPr>
            <a:r>
              <a:rPr lang="en-US" sz="1600" dirty="0">
                <a:solidFill>
                  <a:srgbClr val="000000"/>
                </a:solidFill>
                <a:latin typeface="Arial" panose="020B0604020202020204" pitchFamily="34" charset="0"/>
                <a:ea typeface="Arial Unicode MS" pitchFamily="34" charset="-128"/>
                <a:cs typeface="Arial" panose="020B0604020202020204" pitchFamily="34" charset="0"/>
              </a:rPr>
              <a:t>CURRENT GOVERNING BOARD</a:t>
            </a:r>
            <a:br>
              <a:rPr lang="en-US" sz="1600" dirty="0">
                <a:solidFill>
                  <a:srgbClr val="000000"/>
                </a:solidFill>
                <a:latin typeface="Helvetica Neue Light"/>
                <a:ea typeface="Arial Unicode MS" pitchFamily="34" charset="-128"/>
                <a:cs typeface="Arial Unicode MS" pitchFamily="34" charset="-128"/>
              </a:rPr>
            </a:br>
            <a:br>
              <a:rPr lang="en-US" sz="1600" b="1" u="sng" dirty="0">
                <a:solidFill>
                  <a:srgbClr val="000000"/>
                </a:solidFill>
                <a:latin typeface="Helvetica Neue Light"/>
                <a:ea typeface="Arial Unicode MS" pitchFamily="34" charset="-128"/>
                <a:cs typeface="Arial Unicode MS" pitchFamily="34" charset="-128"/>
              </a:rPr>
            </a:br>
            <a:r>
              <a:rPr lang="en-US" sz="1600" dirty="0">
                <a:solidFill>
                  <a:prstClr val="black"/>
                </a:solidFill>
                <a:latin typeface="Arial" pitchFamily="34" charset="0"/>
                <a:cs typeface="Arial" pitchFamily="34" charset="0"/>
              </a:rPr>
              <a:t>Ivan Gould – President			Anita Lambert – President-Elect</a:t>
            </a:r>
            <a:br>
              <a:rPr lang="en-US" sz="1600" dirty="0">
                <a:solidFill>
                  <a:prstClr val="black"/>
                </a:solidFill>
                <a:latin typeface="Arial" pitchFamily="34" charset="0"/>
                <a:cs typeface="Arial" pitchFamily="34" charset="0"/>
              </a:rPr>
            </a:br>
            <a:r>
              <a:rPr lang="en-US" sz="1600" dirty="0">
                <a:solidFill>
                  <a:prstClr val="black"/>
                </a:solidFill>
                <a:latin typeface="Arial" pitchFamily="34" charset="0"/>
                <a:cs typeface="Arial" pitchFamily="34" charset="0"/>
              </a:rPr>
              <a:t>Glo </a:t>
            </a:r>
            <a:r>
              <a:rPr lang="en-US" sz="1600" dirty="0" err="1">
                <a:solidFill>
                  <a:prstClr val="black"/>
                </a:solidFill>
                <a:latin typeface="Arial" pitchFamily="34" charset="0"/>
                <a:cs typeface="Arial" pitchFamily="34" charset="0"/>
              </a:rPr>
              <a:t>Reber</a:t>
            </a:r>
            <a:r>
              <a:rPr lang="en-US" sz="1600" dirty="0">
                <a:solidFill>
                  <a:prstClr val="black"/>
                </a:solidFill>
                <a:latin typeface="Arial" pitchFamily="34" charset="0"/>
                <a:cs typeface="Arial" pitchFamily="34" charset="0"/>
              </a:rPr>
              <a:t> – Secretary			</a:t>
            </a:r>
            <a:r>
              <a:rPr lang="en-US" sz="1600" dirty="0" err="1">
                <a:solidFill>
                  <a:prstClr val="black"/>
                </a:solidFill>
                <a:latin typeface="Arial" pitchFamily="34" charset="0"/>
                <a:cs typeface="Arial" pitchFamily="34" charset="0"/>
              </a:rPr>
              <a:t>Alfredda</a:t>
            </a:r>
            <a:r>
              <a:rPr lang="en-US" sz="1600" dirty="0">
                <a:solidFill>
                  <a:prstClr val="black"/>
                </a:solidFill>
                <a:latin typeface="Arial" pitchFamily="34" charset="0"/>
                <a:cs typeface="Arial" pitchFamily="34" charset="0"/>
              </a:rPr>
              <a:t> Smith </a:t>
            </a:r>
            <a:r>
              <a:rPr lang="en-US" sz="1600" dirty="0" err="1">
                <a:solidFill>
                  <a:prstClr val="black"/>
                </a:solidFill>
                <a:latin typeface="Arial" pitchFamily="34" charset="0"/>
                <a:cs typeface="Arial" pitchFamily="34" charset="0"/>
              </a:rPr>
              <a:t>Herst</a:t>
            </a:r>
            <a:r>
              <a:rPr lang="en-US" sz="1600" dirty="0">
                <a:solidFill>
                  <a:prstClr val="black"/>
                </a:solidFill>
                <a:latin typeface="Arial" pitchFamily="34" charset="0"/>
                <a:cs typeface="Arial" pitchFamily="34" charset="0"/>
              </a:rPr>
              <a:t> – Treasurer</a:t>
            </a:r>
            <a:br>
              <a:rPr lang="en-US" sz="1600" dirty="0">
                <a:solidFill>
                  <a:prstClr val="black"/>
                </a:solidFill>
                <a:latin typeface="Arial" pitchFamily="34" charset="0"/>
                <a:cs typeface="Arial" pitchFamily="34" charset="0"/>
              </a:rPr>
            </a:br>
            <a:r>
              <a:rPr lang="en-US" sz="1600" dirty="0">
                <a:solidFill>
                  <a:prstClr val="black"/>
                </a:solidFill>
                <a:latin typeface="Arial" pitchFamily="34" charset="0"/>
                <a:cs typeface="Arial" pitchFamily="34" charset="0"/>
              </a:rPr>
              <a:t>Carolyn Hoff – Events Director		Sheila Marvel – Membership Director</a:t>
            </a:r>
          </a:p>
          <a:p>
            <a:pPr marL="0" lvl="0" indent="0" fontAlgn="base">
              <a:spcBef>
                <a:spcPct val="0"/>
              </a:spcBef>
              <a:spcAft>
                <a:spcPct val="0"/>
              </a:spcAft>
              <a:buClrTx/>
              <a:buNone/>
              <a:tabLst>
                <a:tab pos="450850" algn="l"/>
                <a:tab pos="900113" algn="l"/>
                <a:tab pos="1350963" algn="l"/>
                <a:tab pos="1800225" algn="l"/>
                <a:tab pos="2251075" algn="l"/>
              </a:tabLst>
            </a:pPr>
            <a:endParaRPr lang="en-US" sz="1600" dirty="0">
              <a:solidFill>
                <a:prstClr val="black"/>
              </a:solidFill>
              <a:latin typeface="Arial" pitchFamily="34" charset="0"/>
              <a:cs typeface="Arial" pitchFamily="34" charset="0"/>
            </a:endParaRPr>
          </a:p>
          <a:p>
            <a:pPr marL="0" lvl="0" indent="0" fontAlgn="base">
              <a:spcBef>
                <a:spcPct val="0"/>
              </a:spcBef>
              <a:spcAft>
                <a:spcPct val="0"/>
              </a:spcAft>
              <a:buClrTx/>
              <a:buNone/>
              <a:tabLst>
                <a:tab pos="450850" algn="l"/>
                <a:tab pos="900113" algn="l"/>
                <a:tab pos="1350963" algn="l"/>
                <a:tab pos="1800225" algn="l"/>
                <a:tab pos="2251075" algn="l"/>
              </a:tabLst>
            </a:pPr>
            <a:endParaRPr lang="en-US" sz="1600" dirty="0">
              <a:solidFill>
                <a:prstClr val="black"/>
              </a:solidFill>
              <a:latin typeface="Arial" pitchFamily="34" charset="0"/>
              <a:cs typeface="Arial" pitchFamily="34" charset="0"/>
            </a:endParaRPr>
          </a:p>
          <a:p>
            <a:pPr marL="0" lvl="0" indent="0" fontAlgn="base">
              <a:spcBef>
                <a:spcPct val="0"/>
              </a:spcBef>
              <a:spcAft>
                <a:spcPct val="0"/>
              </a:spcAft>
              <a:buClrTx/>
              <a:buNone/>
              <a:tabLst>
                <a:tab pos="450850" algn="l"/>
                <a:tab pos="900113" algn="l"/>
                <a:tab pos="1350963" algn="l"/>
                <a:tab pos="1800225" algn="l"/>
                <a:tab pos="2251075" algn="l"/>
              </a:tabLst>
            </a:pPr>
            <a:endParaRPr lang="en-US" sz="1600" dirty="0">
              <a:solidFill>
                <a:prstClr val="black"/>
              </a:solidFill>
              <a:latin typeface="Arial" pitchFamily="34" charset="0"/>
              <a:cs typeface="Arial" pitchFamily="34" charset="0"/>
            </a:endParaRPr>
          </a:p>
          <a:p>
            <a:pPr marL="0" lvl="0" indent="0" fontAlgn="base">
              <a:spcBef>
                <a:spcPct val="0"/>
              </a:spcBef>
              <a:spcAft>
                <a:spcPct val="0"/>
              </a:spcAft>
              <a:buClrTx/>
              <a:buNone/>
              <a:tabLst>
                <a:tab pos="450850" algn="l"/>
                <a:tab pos="900113" algn="l"/>
                <a:tab pos="1350963" algn="l"/>
                <a:tab pos="1800225" algn="l"/>
                <a:tab pos="2251075" algn="l"/>
              </a:tabLst>
            </a:pPr>
            <a:r>
              <a:rPr lang="en-US" sz="1600" dirty="0">
                <a:solidFill>
                  <a:prstClr val="black"/>
                </a:solidFill>
                <a:latin typeface="Arial" pitchFamily="34" charset="0"/>
                <a:cs typeface="Arial" pitchFamily="34" charset="0"/>
              </a:rPr>
              <a:t>INCOMING GOVERNING BOARD</a:t>
            </a:r>
          </a:p>
          <a:p>
            <a:pPr marL="0" lvl="0" indent="0" fontAlgn="base">
              <a:spcBef>
                <a:spcPct val="0"/>
              </a:spcBef>
              <a:spcAft>
                <a:spcPct val="0"/>
              </a:spcAft>
              <a:buClrTx/>
              <a:buNone/>
              <a:tabLst>
                <a:tab pos="450850" algn="l"/>
                <a:tab pos="900113" algn="l"/>
                <a:tab pos="1350963" algn="l"/>
                <a:tab pos="1800225" algn="l"/>
                <a:tab pos="2251075" algn="l"/>
              </a:tabLst>
            </a:pPr>
            <a:br>
              <a:rPr lang="en-US" sz="1600" dirty="0">
                <a:solidFill>
                  <a:prstClr val="black"/>
                </a:solidFill>
                <a:latin typeface="Arial" pitchFamily="34" charset="0"/>
                <a:cs typeface="Arial" pitchFamily="34" charset="0"/>
              </a:rPr>
            </a:br>
            <a:r>
              <a:rPr lang="en-US" sz="1600" dirty="0">
                <a:solidFill>
                  <a:prstClr val="black"/>
                </a:solidFill>
                <a:latin typeface="Arial" pitchFamily="34" charset="0"/>
                <a:cs typeface="Arial" pitchFamily="34" charset="0"/>
              </a:rPr>
              <a:t>Anita Lambert – President		Julianna Burns – President-Elect</a:t>
            </a:r>
            <a:br>
              <a:rPr lang="en-US" sz="1600" dirty="0">
                <a:solidFill>
                  <a:prstClr val="black"/>
                </a:solidFill>
                <a:latin typeface="Arial" pitchFamily="34" charset="0"/>
                <a:cs typeface="Arial" pitchFamily="34" charset="0"/>
              </a:rPr>
            </a:br>
            <a:r>
              <a:rPr lang="en-US" sz="1600" dirty="0">
                <a:solidFill>
                  <a:prstClr val="black"/>
                </a:solidFill>
                <a:latin typeface="Arial" pitchFamily="34" charset="0"/>
                <a:cs typeface="Arial" pitchFamily="34" charset="0"/>
              </a:rPr>
              <a:t>(TBD) – Secretary					</a:t>
            </a:r>
            <a:r>
              <a:rPr lang="en-US" sz="1600" dirty="0" err="1">
                <a:solidFill>
                  <a:prstClr val="black"/>
                </a:solidFill>
                <a:latin typeface="Arial" pitchFamily="34" charset="0"/>
                <a:cs typeface="Arial" pitchFamily="34" charset="0"/>
              </a:rPr>
              <a:t>Alfredda</a:t>
            </a:r>
            <a:r>
              <a:rPr lang="en-US" sz="1600" dirty="0">
                <a:solidFill>
                  <a:prstClr val="black"/>
                </a:solidFill>
                <a:latin typeface="Arial" pitchFamily="34" charset="0"/>
                <a:cs typeface="Arial" pitchFamily="34" charset="0"/>
              </a:rPr>
              <a:t> Smith-</a:t>
            </a:r>
            <a:r>
              <a:rPr lang="en-US" sz="1600" dirty="0" err="1">
                <a:solidFill>
                  <a:prstClr val="black"/>
                </a:solidFill>
                <a:latin typeface="Arial" pitchFamily="34" charset="0"/>
                <a:cs typeface="Arial" pitchFamily="34" charset="0"/>
              </a:rPr>
              <a:t>Herst</a:t>
            </a:r>
            <a:r>
              <a:rPr lang="en-US" sz="1600" dirty="0">
                <a:solidFill>
                  <a:prstClr val="black"/>
                </a:solidFill>
                <a:latin typeface="Arial" pitchFamily="34" charset="0"/>
                <a:cs typeface="Arial" pitchFamily="34" charset="0"/>
              </a:rPr>
              <a:t> – </a:t>
            </a:r>
            <a:br>
              <a:rPr lang="en-US" sz="1600" dirty="0">
                <a:solidFill>
                  <a:prstClr val="black"/>
                </a:solidFill>
                <a:latin typeface="Arial" pitchFamily="34" charset="0"/>
                <a:cs typeface="Arial" pitchFamily="34" charset="0"/>
              </a:rPr>
            </a:br>
            <a:r>
              <a:rPr lang="en-US" sz="1600" dirty="0" err="1">
                <a:solidFill>
                  <a:prstClr val="black"/>
                </a:solidFill>
                <a:latin typeface="Arial" pitchFamily="34" charset="0"/>
                <a:cs typeface="Arial" pitchFamily="34" charset="0"/>
              </a:rPr>
              <a:t>TreasurerTina</a:t>
            </a:r>
            <a:r>
              <a:rPr lang="en-US" sz="1600" dirty="0">
                <a:solidFill>
                  <a:prstClr val="black"/>
                </a:solidFill>
                <a:latin typeface="Arial" pitchFamily="34" charset="0"/>
                <a:cs typeface="Arial" pitchFamily="34" charset="0"/>
              </a:rPr>
              <a:t> Gonzalez – Membership Director	Dawn Merrill – Events Director</a:t>
            </a:r>
          </a:p>
          <a:p>
            <a:pPr marL="114300" indent="0">
              <a:buNone/>
            </a:pPr>
            <a:br>
              <a:rPr lang="en-US"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Under Governing Board</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Project Team Leaders 	Project Team Members 	Task Force Members</a:t>
            </a:r>
          </a:p>
          <a:p>
            <a:pPr algn="ctr"/>
            <a:r>
              <a:rPr lang="en-US" sz="1600" dirty="0">
                <a:latin typeface="Arial" panose="020B0604020202020204" pitchFamily="34" charset="0"/>
                <a:cs typeface="Arial" panose="020B0604020202020204" pitchFamily="34" charset="0"/>
              </a:rPr>
              <a:t>We are ALWAYS </a:t>
            </a:r>
            <a:r>
              <a:rPr lang="en-US" sz="1600" dirty="0"/>
              <a:t>looking for Leaders! </a:t>
            </a:r>
          </a:p>
        </p:txBody>
      </p:sp>
      <p:sp>
        <p:nvSpPr>
          <p:cNvPr id="4" name="Slide Number Placeholder 3">
            <a:extLst>
              <a:ext uri="{FF2B5EF4-FFF2-40B4-BE49-F238E27FC236}">
                <a16:creationId xmlns:a16="http://schemas.microsoft.com/office/drawing/2014/main" id="{D2B00888-F01F-4B8D-8A9A-5DE91D84A6F1}"/>
              </a:ext>
            </a:extLst>
          </p:cNvPr>
          <p:cNvSpPr>
            <a:spLocks noGrp="1"/>
          </p:cNvSpPr>
          <p:nvPr>
            <p:ph type="sldNum" sz="quarter" idx="12"/>
          </p:nvPr>
        </p:nvSpPr>
        <p:spPr/>
        <p:txBody>
          <a:bodyPr/>
          <a:lstStyle/>
          <a:p>
            <a:fld id="{0A5C500C-642A-4F3B-8C67-FCDCE58026AD}" type="slidenum">
              <a:rPr lang="en-US" smtClean="0"/>
              <a:pPr/>
              <a:t>5</a:t>
            </a:fld>
            <a:endParaRPr lang="en-US"/>
          </a:p>
        </p:txBody>
      </p:sp>
    </p:spTree>
    <p:extLst>
      <p:ext uri="{BB962C8B-B14F-4D97-AF65-F5344CB8AC3E}">
        <p14:creationId xmlns:p14="http://schemas.microsoft.com/office/powerpoint/2010/main" val="58784365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History and Heritage</a:t>
            </a:r>
            <a:br>
              <a:rPr lang="en-US" dirty="0"/>
            </a:br>
            <a:endParaRPr lang="en-US" dirty="0"/>
          </a:p>
        </p:txBody>
      </p:sp>
      <p:sp>
        <p:nvSpPr>
          <p:cNvPr id="5" name="Slide Number Placeholder 4"/>
          <p:cNvSpPr>
            <a:spLocks noGrp="1"/>
          </p:cNvSpPr>
          <p:nvPr>
            <p:ph type="sldNum" sz="quarter" idx="12"/>
          </p:nvPr>
        </p:nvSpPr>
        <p:spPr/>
        <p:txBody>
          <a:bodyPr/>
          <a:lstStyle/>
          <a:p>
            <a:fld id="{0A5C500C-642A-4F3B-8C67-FCDCE58026AD}" type="slidenum">
              <a:rPr lang="en-US" smtClean="0"/>
              <a:pPr/>
              <a:t>6</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rot="21110625">
            <a:off x="494503" y="1426545"/>
            <a:ext cx="3448156" cy="2286000"/>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rot="494554">
            <a:off x="4856466" y="1168588"/>
            <a:ext cx="2825206" cy="3108960"/>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p:cNvPicPr>
            <a:picLocks noChangeAspect="1"/>
          </p:cNvPicPr>
          <p:nvPr/>
        </p:nvPicPr>
        <p:blipFill>
          <a:blip r:embed="rId5">
            <a:extLst>
              <a:ext uri="{28A0092B-C50C-407E-A947-70E740481C1C}">
                <a14:useLocalDpi xmlns:a14="http://schemas.microsoft.com/office/drawing/2010/main"/>
              </a:ext>
            </a:extLst>
          </a:blip>
          <a:stretch>
            <a:fillRect/>
          </a:stretch>
        </p:blipFill>
        <p:spPr>
          <a:xfrm rot="21385526">
            <a:off x="2883252" y="2955485"/>
            <a:ext cx="2006600" cy="2743200"/>
          </a:xfrm>
          <a:prstGeom prst="rect">
            <a:avLst/>
          </a:prstGeom>
          <a:ln w="88900" cap="sq" cmpd="thickThin">
            <a:solidFill>
              <a:srgbClr val="000000"/>
            </a:solidFill>
            <a:prstDash val="solid"/>
            <a:miter lim="800000"/>
          </a:ln>
          <a:effectLst>
            <a:innerShdw blurRad="76200">
              <a:srgbClr val="000000"/>
            </a:innerShdw>
          </a:effectLst>
        </p:spPr>
      </p:pic>
      <p:pic>
        <p:nvPicPr>
          <p:cNvPr id="10" name="Picture 9"/>
          <p:cNvPicPr>
            <a:picLocks noChangeAspect="1"/>
          </p:cNvPicPr>
          <p:nvPr/>
        </p:nvPicPr>
        <p:blipFill>
          <a:blip r:embed="rId6">
            <a:extLst>
              <a:ext uri="{28A0092B-C50C-407E-A947-70E740481C1C}">
                <a14:useLocalDpi xmlns:a14="http://schemas.microsoft.com/office/drawing/2010/main"/>
              </a:ext>
            </a:extLst>
          </a:blip>
          <a:stretch>
            <a:fillRect/>
          </a:stretch>
        </p:blipFill>
        <p:spPr>
          <a:xfrm rot="21241827">
            <a:off x="4552055" y="4245350"/>
            <a:ext cx="3434029" cy="2194560"/>
          </a:xfrm>
          <a:prstGeom prst="rect">
            <a:avLst/>
          </a:prstGeom>
          <a:ln w="88900" cap="sq" cmpd="thickThin">
            <a:solidFill>
              <a:srgbClr val="000000"/>
            </a:solidFill>
            <a:prstDash val="solid"/>
            <a:miter lim="800000"/>
          </a:ln>
          <a:effectLst>
            <a:innerShdw blurRad="76200">
              <a:srgbClr val="000000"/>
            </a:innerShdw>
          </a:effectLst>
        </p:spPr>
      </p:pic>
      <p:pic>
        <p:nvPicPr>
          <p:cNvPr id="9" name="Picture 8"/>
          <p:cNvPicPr>
            <a:picLocks noChangeAspect="1"/>
          </p:cNvPicPr>
          <p:nvPr/>
        </p:nvPicPr>
        <p:blipFill>
          <a:blip r:embed="rId7">
            <a:extLst>
              <a:ext uri="{28A0092B-C50C-407E-A947-70E740481C1C}">
                <a14:useLocalDpi xmlns:a14="http://schemas.microsoft.com/office/drawing/2010/main"/>
              </a:ext>
            </a:extLst>
          </a:blip>
          <a:stretch>
            <a:fillRect/>
          </a:stretch>
        </p:blipFill>
        <p:spPr>
          <a:xfrm rot="245123">
            <a:off x="296068" y="4072174"/>
            <a:ext cx="2907120" cy="210312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36695098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 calcmode="lin" valueType="num">
                                      <p:cBhvr>
                                        <p:cTn id="9" dur="750" fill="hold"/>
                                        <p:tgtEl>
                                          <p:spTgt spid="4"/>
                                        </p:tgtEl>
                                        <p:attrNameLst>
                                          <p:attrName>style.rotation</p:attrName>
                                        </p:attrNameLst>
                                      </p:cBhvr>
                                      <p:tavLst>
                                        <p:tav tm="0">
                                          <p:val>
                                            <p:fltVal val="90"/>
                                          </p:val>
                                        </p:tav>
                                        <p:tav tm="100000">
                                          <p:val>
                                            <p:fltVal val="0"/>
                                          </p:val>
                                        </p:tav>
                                      </p:tavLst>
                                    </p:anim>
                                    <p:animEffect transition="in" filter="fade">
                                      <p:cBhvr>
                                        <p:cTn id="10" dur="750"/>
                                        <p:tgtEl>
                                          <p:spTgt spid="4"/>
                                        </p:tgtEl>
                                      </p:cBhvr>
                                    </p:animEffect>
                                  </p:childTnLst>
                                </p:cTn>
                              </p:par>
                            </p:childTnLst>
                          </p:cTn>
                        </p:par>
                        <p:par>
                          <p:cTn id="11" fill="hold">
                            <p:stCondLst>
                              <p:cond delay="750"/>
                            </p:stCondLst>
                            <p:childTnLst>
                              <p:par>
                                <p:cTn id="12" presetID="31" presetClass="entr" presetSubtype="0" fill="hold" nodeType="afterEffect">
                                  <p:stCondLst>
                                    <p:cond delay="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750" fill="hold"/>
                                        <p:tgtEl>
                                          <p:spTgt spid="7"/>
                                        </p:tgtEl>
                                        <p:attrNameLst>
                                          <p:attrName>ppt_w</p:attrName>
                                        </p:attrNameLst>
                                      </p:cBhvr>
                                      <p:tavLst>
                                        <p:tav tm="0">
                                          <p:val>
                                            <p:fltVal val="0"/>
                                          </p:val>
                                        </p:tav>
                                        <p:tav tm="100000">
                                          <p:val>
                                            <p:strVal val="#ppt_w"/>
                                          </p:val>
                                        </p:tav>
                                      </p:tavLst>
                                    </p:anim>
                                    <p:anim calcmode="lin" valueType="num">
                                      <p:cBhvr>
                                        <p:cTn id="15" dur="750" fill="hold"/>
                                        <p:tgtEl>
                                          <p:spTgt spid="7"/>
                                        </p:tgtEl>
                                        <p:attrNameLst>
                                          <p:attrName>ppt_h</p:attrName>
                                        </p:attrNameLst>
                                      </p:cBhvr>
                                      <p:tavLst>
                                        <p:tav tm="0">
                                          <p:val>
                                            <p:fltVal val="0"/>
                                          </p:val>
                                        </p:tav>
                                        <p:tav tm="100000">
                                          <p:val>
                                            <p:strVal val="#ppt_h"/>
                                          </p:val>
                                        </p:tav>
                                      </p:tavLst>
                                    </p:anim>
                                    <p:anim calcmode="lin" valueType="num">
                                      <p:cBhvr>
                                        <p:cTn id="16" dur="750" fill="hold"/>
                                        <p:tgtEl>
                                          <p:spTgt spid="7"/>
                                        </p:tgtEl>
                                        <p:attrNameLst>
                                          <p:attrName>style.rotation</p:attrName>
                                        </p:attrNameLst>
                                      </p:cBhvr>
                                      <p:tavLst>
                                        <p:tav tm="0">
                                          <p:val>
                                            <p:fltVal val="90"/>
                                          </p:val>
                                        </p:tav>
                                        <p:tav tm="100000">
                                          <p:val>
                                            <p:fltVal val="0"/>
                                          </p:val>
                                        </p:tav>
                                      </p:tavLst>
                                    </p:anim>
                                    <p:animEffect transition="in" filter="fade">
                                      <p:cBhvr>
                                        <p:cTn id="17" dur="750"/>
                                        <p:tgtEl>
                                          <p:spTgt spid="7"/>
                                        </p:tgtEl>
                                      </p:cBhvr>
                                    </p:animEffect>
                                  </p:childTnLst>
                                </p:cTn>
                              </p:par>
                            </p:childTnLst>
                          </p:cTn>
                        </p:par>
                        <p:par>
                          <p:cTn id="18" fill="hold">
                            <p:stCondLst>
                              <p:cond delay="2000"/>
                            </p:stCondLst>
                            <p:childTnLst>
                              <p:par>
                                <p:cTn id="19" presetID="31" presetClass="entr" presetSubtype="0" fill="hold" nodeType="afterEffect">
                                  <p:stCondLst>
                                    <p:cond delay="500"/>
                                  </p:stCondLst>
                                  <p:childTnLst>
                                    <p:set>
                                      <p:cBhvr>
                                        <p:cTn id="20" dur="1" fill="hold">
                                          <p:stCondLst>
                                            <p:cond delay="0"/>
                                          </p:stCondLst>
                                        </p:cTn>
                                        <p:tgtEl>
                                          <p:spTgt spid="6"/>
                                        </p:tgtEl>
                                        <p:attrNameLst>
                                          <p:attrName>style.visibility</p:attrName>
                                        </p:attrNameLst>
                                      </p:cBhvr>
                                      <p:to>
                                        <p:strVal val="visible"/>
                                      </p:to>
                                    </p:set>
                                    <p:anim calcmode="lin" valueType="num">
                                      <p:cBhvr>
                                        <p:cTn id="21" dur="750" fill="hold"/>
                                        <p:tgtEl>
                                          <p:spTgt spid="6"/>
                                        </p:tgtEl>
                                        <p:attrNameLst>
                                          <p:attrName>ppt_w</p:attrName>
                                        </p:attrNameLst>
                                      </p:cBhvr>
                                      <p:tavLst>
                                        <p:tav tm="0">
                                          <p:val>
                                            <p:fltVal val="0"/>
                                          </p:val>
                                        </p:tav>
                                        <p:tav tm="100000">
                                          <p:val>
                                            <p:strVal val="#ppt_w"/>
                                          </p:val>
                                        </p:tav>
                                      </p:tavLst>
                                    </p:anim>
                                    <p:anim calcmode="lin" valueType="num">
                                      <p:cBhvr>
                                        <p:cTn id="22" dur="750" fill="hold"/>
                                        <p:tgtEl>
                                          <p:spTgt spid="6"/>
                                        </p:tgtEl>
                                        <p:attrNameLst>
                                          <p:attrName>ppt_h</p:attrName>
                                        </p:attrNameLst>
                                      </p:cBhvr>
                                      <p:tavLst>
                                        <p:tav tm="0">
                                          <p:val>
                                            <p:fltVal val="0"/>
                                          </p:val>
                                        </p:tav>
                                        <p:tav tm="100000">
                                          <p:val>
                                            <p:strVal val="#ppt_h"/>
                                          </p:val>
                                        </p:tav>
                                      </p:tavLst>
                                    </p:anim>
                                    <p:anim calcmode="lin" valueType="num">
                                      <p:cBhvr>
                                        <p:cTn id="23" dur="750" fill="hold"/>
                                        <p:tgtEl>
                                          <p:spTgt spid="6"/>
                                        </p:tgtEl>
                                        <p:attrNameLst>
                                          <p:attrName>style.rotation</p:attrName>
                                        </p:attrNameLst>
                                      </p:cBhvr>
                                      <p:tavLst>
                                        <p:tav tm="0">
                                          <p:val>
                                            <p:fltVal val="90"/>
                                          </p:val>
                                        </p:tav>
                                        <p:tav tm="100000">
                                          <p:val>
                                            <p:fltVal val="0"/>
                                          </p:val>
                                        </p:tav>
                                      </p:tavLst>
                                    </p:anim>
                                    <p:animEffect transition="in" filter="fade">
                                      <p:cBhvr>
                                        <p:cTn id="24" dur="750"/>
                                        <p:tgtEl>
                                          <p:spTgt spid="6"/>
                                        </p:tgtEl>
                                      </p:cBhvr>
                                    </p:animEffect>
                                  </p:childTnLst>
                                </p:cTn>
                              </p:par>
                            </p:childTnLst>
                          </p:cTn>
                        </p:par>
                        <p:par>
                          <p:cTn id="25" fill="hold">
                            <p:stCondLst>
                              <p:cond delay="3250"/>
                            </p:stCondLst>
                            <p:childTnLst>
                              <p:par>
                                <p:cTn id="26" presetID="31" presetClass="entr" presetSubtype="0" fill="hold" nodeType="afterEffect">
                                  <p:stCondLst>
                                    <p:cond delay="500"/>
                                  </p:stCondLst>
                                  <p:childTnLst>
                                    <p:set>
                                      <p:cBhvr>
                                        <p:cTn id="27" dur="1" fill="hold">
                                          <p:stCondLst>
                                            <p:cond delay="0"/>
                                          </p:stCondLst>
                                        </p:cTn>
                                        <p:tgtEl>
                                          <p:spTgt spid="9"/>
                                        </p:tgtEl>
                                        <p:attrNameLst>
                                          <p:attrName>style.visibility</p:attrName>
                                        </p:attrNameLst>
                                      </p:cBhvr>
                                      <p:to>
                                        <p:strVal val="visible"/>
                                      </p:to>
                                    </p:set>
                                    <p:anim calcmode="lin" valueType="num">
                                      <p:cBhvr>
                                        <p:cTn id="28" dur="750" fill="hold"/>
                                        <p:tgtEl>
                                          <p:spTgt spid="9"/>
                                        </p:tgtEl>
                                        <p:attrNameLst>
                                          <p:attrName>ppt_w</p:attrName>
                                        </p:attrNameLst>
                                      </p:cBhvr>
                                      <p:tavLst>
                                        <p:tav tm="0">
                                          <p:val>
                                            <p:fltVal val="0"/>
                                          </p:val>
                                        </p:tav>
                                        <p:tav tm="100000">
                                          <p:val>
                                            <p:strVal val="#ppt_w"/>
                                          </p:val>
                                        </p:tav>
                                      </p:tavLst>
                                    </p:anim>
                                    <p:anim calcmode="lin" valueType="num">
                                      <p:cBhvr>
                                        <p:cTn id="29" dur="750" fill="hold"/>
                                        <p:tgtEl>
                                          <p:spTgt spid="9"/>
                                        </p:tgtEl>
                                        <p:attrNameLst>
                                          <p:attrName>ppt_h</p:attrName>
                                        </p:attrNameLst>
                                      </p:cBhvr>
                                      <p:tavLst>
                                        <p:tav tm="0">
                                          <p:val>
                                            <p:fltVal val="0"/>
                                          </p:val>
                                        </p:tav>
                                        <p:tav tm="100000">
                                          <p:val>
                                            <p:strVal val="#ppt_h"/>
                                          </p:val>
                                        </p:tav>
                                      </p:tavLst>
                                    </p:anim>
                                    <p:anim calcmode="lin" valueType="num">
                                      <p:cBhvr>
                                        <p:cTn id="30" dur="750" fill="hold"/>
                                        <p:tgtEl>
                                          <p:spTgt spid="9"/>
                                        </p:tgtEl>
                                        <p:attrNameLst>
                                          <p:attrName>style.rotation</p:attrName>
                                        </p:attrNameLst>
                                      </p:cBhvr>
                                      <p:tavLst>
                                        <p:tav tm="0">
                                          <p:val>
                                            <p:fltVal val="90"/>
                                          </p:val>
                                        </p:tav>
                                        <p:tav tm="100000">
                                          <p:val>
                                            <p:fltVal val="0"/>
                                          </p:val>
                                        </p:tav>
                                      </p:tavLst>
                                    </p:anim>
                                    <p:animEffect transition="in" filter="fade">
                                      <p:cBhvr>
                                        <p:cTn id="31" dur="750"/>
                                        <p:tgtEl>
                                          <p:spTgt spid="9"/>
                                        </p:tgtEl>
                                      </p:cBhvr>
                                    </p:animEffect>
                                  </p:childTnLst>
                                </p:cTn>
                              </p:par>
                            </p:childTnLst>
                          </p:cTn>
                        </p:par>
                        <p:par>
                          <p:cTn id="32" fill="hold">
                            <p:stCondLst>
                              <p:cond delay="4500"/>
                            </p:stCondLst>
                            <p:childTnLst>
                              <p:par>
                                <p:cTn id="33" presetID="31" presetClass="entr" presetSubtype="0" fill="hold" nodeType="afterEffect">
                                  <p:stCondLst>
                                    <p:cond delay="500"/>
                                  </p:stCondLst>
                                  <p:childTnLst>
                                    <p:set>
                                      <p:cBhvr>
                                        <p:cTn id="34" dur="1" fill="hold">
                                          <p:stCondLst>
                                            <p:cond delay="0"/>
                                          </p:stCondLst>
                                        </p:cTn>
                                        <p:tgtEl>
                                          <p:spTgt spid="10"/>
                                        </p:tgtEl>
                                        <p:attrNameLst>
                                          <p:attrName>style.visibility</p:attrName>
                                        </p:attrNameLst>
                                      </p:cBhvr>
                                      <p:to>
                                        <p:strVal val="visible"/>
                                      </p:to>
                                    </p:set>
                                    <p:anim calcmode="lin" valueType="num">
                                      <p:cBhvr>
                                        <p:cTn id="35" dur="750" fill="hold"/>
                                        <p:tgtEl>
                                          <p:spTgt spid="10"/>
                                        </p:tgtEl>
                                        <p:attrNameLst>
                                          <p:attrName>ppt_w</p:attrName>
                                        </p:attrNameLst>
                                      </p:cBhvr>
                                      <p:tavLst>
                                        <p:tav tm="0">
                                          <p:val>
                                            <p:fltVal val="0"/>
                                          </p:val>
                                        </p:tav>
                                        <p:tav tm="100000">
                                          <p:val>
                                            <p:strVal val="#ppt_w"/>
                                          </p:val>
                                        </p:tav>
                                      </p:tavLst>
                                    </p:anim>
                                    <p:anim calcmode="lin" valueType="num">
                                      <p:cBhvr>
                                        <p:cTn id="36" dur="750" fill="hold"/>
                                        <p:tgtEl>
                                          <p:spTgt spid="10"/>
                                        </p:tgtEl>
                                        <p:attrNameLst>
                                          <p:attrName>ppt_h</p:attrName>
                                        </p:attrNameLst>
                                      </p:cBhvr>
                                      <p:tavLst>
                                        <p:tav tm="0">
                                          <p:val>
                                            <p:fltVal val="0"/>
                                          </p:val>
                                        </p:tav>
                                        <p:tav tm="100000">
                                          <p:val>
                                            <p:strVal val="#ppt_h"/>
                                          </p:val>
                                        </p:tav>
                                      </p:tavLst>
                                    </p:anim>
                                    <p:anim calcmode="lin" valueType="num">
                                      <p:cBhvr>
                                        <p:cTn id="37" dur="750" fill="hold"/>
                                        <p:tgtEl>
                                          <p:spTgt spid="10"/>
                                        </p:tgtEl>
                                        <p:attrNameLst>
                                          <p:attrName>style.rotation</p:attrName>
                                        </p:attrNameLst>
                                      </p:cBhvr>
                                      <p:tavLst>
                                        <p:tav tm="0">
                                          <p:val>
                                            <p:fltVal val="90"/>
                                          </p:val>
                                        </p:tav>
                                        <p:tav tm="100000">
                                          <p:val>
                                            <p:fltVal val="0"/>
                                          </p:val>
                                        </p:tav>
                                      </p:tavLst>
                                    </p:anim>
                                    <p:animEffect transition="in" filter="fade">
                                      <p:cBhvr>
                                        <p:cTn id="38"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Women’s Council</a:t>
            </a:r>
            <a:br>
              <a:rPr lang="en-US" dirty="0"/>
            </a:br>
            <a:endParaRPr lang="en-US" dirty="0"/>
          </a:p>
        </p:txBody>
      </p:sp>
      <p:sp>
        <p:nvSpPr>
          <p:cNvPr id="5" name="Slide Number Placeholder 4"/>
          <p:cNvSpPr>
            <a:spLocks noGrp="1"/>
          </p:cNvSpPr>
          <p:nvPr>
            <p:ph type="sldNum" sz="quarter" idx="12"/>
          </p:nvPr>
        </p:nvSpPr>
        <p:spPr/>
        <p:txBody>
          <a:bodyPr/>
          <a:lstStyle/>
          <a:p>
            <a:fld id="{0A5C500C-642A-4F3B-8C67-FCDCE58026AD}" type="slidenum">
              <a:rPr lang="en-US" smtClean="0"/>
              <a:pPr/>
              <a:t>7</a:t>
            </a:fld>
            <a:endParaRPr lang="en-US"/>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b="15662"/>
          <a:stretch/>
        </p:blipFill>
        <p:spPr>
          <a:xfrm>
            <a:off x="609600" y="1206785"/>
            <a:ext cx="7548118" cy="5270215"/>
          </a:xfrm>
        </p:spPr>
      </p:pic>
    </p:spTree>
    <p:extLst>
      <p:ext uri="{BB962C8B-B14F-4D97-AF65-F5344CB8AC3E}">
        <p14:creationId xmlns:p14="http://schemas.microsoft.com/office/powerpoint/2010/main" val="76083445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Business Leaders</a:t>
            </a:r>
            <a:br>
              <a:rPr lang="en-US" dirty="0"/>
            </a:br>
            <a:endParaRPr lang="en-US" dirty="0"/>
          </a:p>
        </p:txBody>
      </p:sp>
      <p:sp>
        <p:nvSpPr>
          <p:cNvPr id="4" name="Slide Number Placeholder 3"/>
          <p:cNvSpPr>
            <a:spLocks noGrp="1"/>
          </p:cNvSpPr>
          <p:nvPr>
            <p:ph type="sldNum" sz="quarter" idx="12"/>
          </p:nvPr>
        </p:nvSpPr>
        <p:spPr/>
        <p:txBody>
          <a:bodyPr/>
          <a:lstStyle/>
          <a:p>
            <a:fld id="{0A5C500C-642A-4F3B-8C67-FCDCE58026AD}" type="slidenum">
              <a:rPr lang="en-US" smtClean="0"/>
              <a:pPr/>
              <a:t>8</a:t>
            </a:fld>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228600" y="1295400"/>
            <a:ext cx="8077200" cy="5287962"/>
          </a:xfrm>
        </p:spPr>
      </p:pic>
    </p:spTree>
    <p:extLst>
      <p:ext uri="{BB962C8B-B14F-4D97-AF65-F5344CB8AC3E}">
        <p14:creationId xmlns:p14="http://schemas.microsoft.com/office/powerpoint/2010/main" val="64436860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318654" y="1436598"/>
            <a:ext cx="2852248" cy="822960"/>
          </a:xfrm>
          <a:prstGeom prst="rect">
            <a:avLst/>
          </a:prstGeom>
          <a:solidFill>
            <a:schemeClr val="accent3">
              <a:lumMod val="60000"/>
              <a:lumOff val="40000"/>
            </a:schemeClr>
          </a:solidFill>
        </p:spPr>
        <p:txBody>
          <a:bodyPr wrap="square" rtlCol="0">
            <a:spAutoFit/>
          </a:bodyPr>
          <a:lstStyle/>
          <a:p>
            <a:endParaRPr lang="en-US" dirty="0"/>
          </a:p>
        </p:txBody>
      </p:sp>
      <p:sp>
        <p:nvSpPr>
          <p:cNvPr id="13" name="TextBox 12"/>
          <p:cNvSpPr txBox="1"/>
          <p:nvPr/>
        </p:nvSpPr>
        <p:spPr>
          <a:xfrm>
            <a:off x="5219492" y="1419197"/>
            <a:ext cx="2667000" cy="914400"/>
          </a:xfrm>
          <a:prstGeom prst="rect">
            <a:avLst/>
          </a:prstGeom>
          <a:solidFill>
            <a:schemeClr val="accent1">
              <a:lumMod val="40000"/>
              <a:lumOff val="60000"/>
            </a:schemeClr>
          </a:solidFill>
        </p:spPr>
        <p:txBody>
          <a:bodyPr wrap="square" rtlCol="0">
            <a:spAutoFit/>
          </a:bodyPr>
          <a:lstStyle/>
          <a:p>
            <a:endParaRPr lang="en-US" dirty="0"/>
          </a:p>
        </p:txBody>
      </p:sp>
      <p:sp>
        <p:nvSpPr>
          <p:cNvPr id="2" name="Title 1"/>
          <p:cNvSpPr>
            <a:spLocks noGrp="1"/>
          </p:cNvSpPr>
          <p:nvPr>
            <p:ph type="title"/>
          </p:nvPr>
        </p:nvSpPr>
        <p:spPr/>
        <p:txBody>
          <a:bodyPr/>
          <a:lstStyle/>
          <a:p>
            <a:r>
              <a:rPr lang="en-US" dirty="0"/>
              <a:t>Average Income &amp; Business</a:t>
            </a:r>
          </a:p>
        </p:txBody>
      </p:sp>
      <p:sp>
        <p:nvSpPr>
          <p:cNvPr id="3" name="Slide Number Placeholder 2"/>
          <p:cNvSpPr>
            <a:spLocks noGrp="1"/>
          </p:cNvSpPr>
          <p:nvPr>
            <p:ph type="sldNum" sz="quarter" idx="12"/>
          </p:nvPr>
        </p:nvSpPr>
        <p:spPr/>
        <p:txBody>
          <a:bodyPr/>
          <a:lstStyle/>
          <a:p>
            <a:fld id="{0A5C500C-642A-4F3B-8C67-FCDCE58026AD}" type="slidenum">
              <a:rPr lang="en-US" smtClean="0"/>
              <a:pPr/>
              <a:t>9</a:t>
            </a:fld>
            <a:endParaRPr lang="en-US"/>
          </a:p>
        </p:txBody>
      </p:sp>
      <p:pic>
        <p:nvPicPr>
          <p:cNvPr id="5" name="Content Placeholder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211048" y="2243609"/>
            <a:ext cx="2667000" cy="4435146"/>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321745" y="2243609"/>
            <a:ext cx="2845131" cy="4263972"/>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rot="20828091">
            <a:off x="497375" y="1413253"/>
            <a:ext cx="958696" cy="937106"/>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rot="20872116">
            <a:off x="4357584" y="1417947"/>
            <a:ext cx="958696" cy="937106"/>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1630463" y="1474168"/>
            <a:ext cx="2199640" cy="769441"/>
          </a:xfrm>
          <a:prstGeom prst="rect">
            <a:avLst/>
          </a:prstGeom>
          <a:noFill/>
        </p:spPr>
        <p:txBody>
          <a:bodyPr wrap="none" lIns="91440" tIns="45720" rIns="91440" bIns="45720">
            <a:spAutoFit/>
          </a:bodyPr>
          <a:lstStyle/>
          <a:p>
            <a:pPr algn="ctr"/>
            <a:r>
              <a:rPr lang="en-US" sz="4400" b="1" spc="50" dirty="0">
                <a:ln w="0"/>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Income</a:t>
            </a:r>
          </a:p>
        </p:txBody>
      </p:sp>
      <p:sp>
        <p:nvSpPr>
          <p:cNvPr id="14" name="Rectangle 13"/>
          <p:cNvSpPr/>
          <p:nvPr/>
        </p:nvSpPr>
        <p:spPr>
          <a:xfrm>
            <a:off x="5257384" y="1460936"/>
            <a:ext cx="2515432" cy="822960"/>
          </a:xfrm>
          <a:prstGeom prst="rect">
            <a:avLst/>
          </a:prstGeom>
          <a:noFill/>
        </p:spPr>
        <p:txBody>
          <a:bodyPr wrap="none" lIns="91440" tIns="45720" rIns="91440" bIns="45720">
            <a:spAutoFit/>
          </a:bodyPr>
          <a:lstStyle/>
          <a:p>
            <a:pPr algn="ctr"/>
            <a:r>
              <a:rPr lang="en-US" sz="4000" b="1" spc="50" dirty="0">
                <a:ln w="0"/>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Business</a:t>
            </a:r>
          </a:p>
        </p:txBody>
      </p:sp>
    </p:spTree>
    <p:extLst>
      <p:ext uri="{BB962C8B-B14F-4D97-AF65-F5344CB8AC3E}">
        <p14:creationId xmlns:p14="http://schemas.microsoft.com/office/powerpoint/2010/main" val="189791469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750"/>
                                        <p:tgtEl>
                                          <p:spTgt spid="5"/>
                                        </p:tgtEl>
                                      </p:cBhvr>
                                    </p:animEffect>
                                    <p:anim calcmode="lin" valueType="num">
                                      <p:cBhvr>
                                        <p:cTn id="14" dur="750" fill="hold"/>
                                        <p:tgtEl>
                                          <p:spTgt spid="5"/>
                                        </p:tgtEl>
                                        <p:attrNameLst>
                                          <p:attrName>ppt_x</p:attrName>
                                        </p:attrNameLst>
                                      </p:cBhvr>
                                      <p:tavLst>
                                        <p:tav tm="0">
                                          <p:val>
                                            <p:strVal val="#ppt_x"/>
                                          </p:val>
                                        </p:tav>
                                        <p:tav tm="100000">
                                          <p:val>
                                            <p:strVal val="#ppt_x"/>
                                          </p:val>
                                        </p:tav>
                                      </p:tavLst>
                                    </p:anim>
                                    <p:anim calcmode="lin" valueType="num">
                                      <p:cBhvr>
                                        <p:cTn id="15"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Adjacency</Template>
  <TotalTime>7316</TotalTime>
  <Words>2377</Words>
  <Application>Microsoft Office PowerPoint</Application>
  <PresentationFormat>On-screen Show (4:3)</PresentationFormat>
  <Paragraphs>223</Paragraphs>
  <Slides>19</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Helvetica Neue Light</vt:lpstr>
      <vt:lpstr>Wingdings</vt:lpstr>
      <vt:lpstr>Adjacency</vt:lpstr>
      <vt:lpstr>The Women’s Council  of REALTORS®   and You!   </vt:lpstr>
      <vt:lpstr>OUR MISSION STATEMENT</vt:lpstr>
      <vt:lpstr>OUR VISION  STATEMENT</vt:lpstr>
      <vt:lpstr>    National &amp; State Governance </vt:lpstr>
      <vt:lpstr> Local Governance</vt:lpstr>
      <vt:lpstr>Our History and Heritage </vt:lpstr>
      <vt:lpstr>Today’s Women’s Council </vt:lpstr>
      <vt:lpstr>Building Business Leaders </vt:lpstr>
      <vt:lpstr>Average Income &amp; Business</vt:lpstr>
      <vt:lpstr>Referrals</vt:lpstr>
      <vt:lpstr>Referrals</vt:lpstr>
      <vt:lpstr>Member Benefits</vt:lpstr>
      <vt:lpstr>PowerPoint Presentation</vt:lpstr>
      <vt:lpstr>Social Media</vt:lpstr>
      <vt:lpstr>Performance  Management Network</vt:lpstr>
      <vt:lpstr>Leadership Identification  and Development</vt:lpstr>
      <vt:lpstr>A Diverse Value Proposition </vt:lpstr>
      <vt:lpstr>WHAT NOW?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WCR Stump Speech</dc:title>
  <dc:creator>Carol Weinrich</dc:creator>
  <cp:lastModifiedBy>Anita Lambert</cp:lastModifiedBy>
  <cp:revision>535</cp:revision>
  <cp:lastPrinted>2017-01-02T19:21:09Z</cp:lastPrinted>
  <dcterms:created xsi:type="dcterms:W3CDTF">2011-02-07T23:31:11Z</dcterms:created>
  <dcterms:modified xsi:type="dcterms:W3CDTF">2019-10-14T19:11:00Z</dcterms:modified>
</cp:coreProperties>
</file>